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sldIdLst>
    <p:sldId id="257" r:id="rId2"/>
    <p:sldId id="27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8"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28096"/>
    <a:srgbClr val="BAE6E8"/>
    <a:srgbClr val="E1F3F4"/>
    <a:srgbClr val="9ADEE6"/>
    <a:srgbClr val="1F7388"/>
    <a:srgbClr val="CDEDEF"/>
    <a:srgbClr val="B1E3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A43031-6724-52C7-7C0C-CB01BCD1D2B1}" v="1" dt="2023-06-07T08:11:26.8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75503" autoAdjust="0"/>
  </p:normalViewPr>
  <p:slideViewPr>
    <p:cSldViewPr snapToGrid="0">
      <p:cViewPr varScale="1">
        <p:scale>
          <a:sx n="83" d="100"/>
          <a:sy n="83" d="100"/>
        </p:scale>
        <p:origin x="166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6" Type="http://schemas.openxmlformats.org/officeDocument/2006/relationships/image" Target="../media/image24.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6" Type="http://schemas.openxmlformats.org/officeDocument/2006/relationships/image" Target="../media/image24.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0DD289-2FC7-46A9-A0E4-ECB4261DD66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FF1A495-33C7-4B4B-B15D-E2BC131CADA5}">
      <dgm:prSet custT="1"/>
      <dgm:spPr/>
      <dgm:t>
        <a:bodyPr/>
        <a:lstStyle/>
        <a:p>
          <a:pPr>
            <a:lnSpc>
              <a:spcPct val="100000"/>
            </a:lnSpc>
          </a:pPr>
          <a:r>
            <a:rPr lang="en-GB" sz="1300"/>
            <a:t>Recommendations for enterprises to align with internationally agreed goals on </a:t>
          </a:r>
          <a:r>
            <a:rPr lang="en-GB" sz="1300" b="1"/>
            <a:t>climate change and biodiversity</a:t>
          </a:r>
          <a:r>
            <a:rPr lang="en-US" sz="1300" b="1"/>
            <a:t> </a:t>
          </a:r>
          <a:endParaRPr lang="en-US" sz="1300"/>
        </a:p>
      </dgm:t>
    </dgm:pt>
    <dgm:pt modelId="{82AC6D10-A01C-4EDD-AC66-94F6740C4B3F}" type="parTrans" cxnId="{C87A6F34-AC30-432C-80CC-01D7C7D65CDD}">
      <dgm:prSet/>
      <dgm:spPr/>
      <dgm:t>
        <a:bodyPr/>
        <a:lstStyle/>
        <a:p>
          <a:endParaRPr lang="en-US"/>
        </a:p>
      </dgm:t>
    </dgm:pt>
    <dgm:pt modelId="{9487BAB5-8D52-4DEB-A07A-B11DF7AFBF8E}" type="sibTrans" cxnId="{C87A6F34-AC30-432C-80CC-01D7C7D65CDD}">
      <dgm:prSet/>
      <dgm:spPr/>
      <dgm:t>
        <a:bodyPr/>
        <a:lstStyle/>
        <a:p>
          <a:endParaRPr lang="en-US"/>
        </a:p>
      </dgm:t>
    </dgm:pt>
    <dgm:pt modelId="{E7CBC7E2-9616-4DE4-A938-3C116F8BBB84}">
      <dgm:prSet custT="1"/>
      <dgm:spPr/>
      <dgm:t>
        <a:bodyPr/>
        <a:lstStyle/>
        <a:p>
          <a:pPr>
            <a:lnSpc>
              <a:spcPct val="100000"/>
            </a:lnSpc>
          </a:pPr>
          <a:r>
            <a:rPr lang="en-GB" sz="1300"/>
            <a:t>Introduction of due diligence expectations on the development, financing, sale, licensing, trade and use of </a:t>
          </a:r>
          <a:r>
            <a:rPr lang="en-GB" sz="1300" b="1"/>
            <a:t>technology, including gathering and using data</a:t>
          </a:r>
          <a:r>
            <a:rPr lang="en-US" sz="1300"/>
            <a:t> </a:t>
          </a:r>
        </a:p>
      </dgm:t>
    </dgm:pt>
    <dgm:pt modelId="{3701B521-8535-4865-A9AF-4399F01D9163}" type="parTrans" cxnId="{F59194CA-7921-491A-842D-0CF5DDD15A6B}">
      <dgm:prSet/>
      <dgm:spPr/>
      <dgm:t>
        <a:bodyPr/>
        <a:lstStyle/>
        <a:p>
          <a:endParaRPr lang="en-US"/>
        </a:p>
      </dgm:t>
    </dgm:pt>
    <dgm:pt modelId="{1C17B3E7-8CAE-48B7-B48C-721026B7A718}" type="sibTrans" cxnId="{F59194CA-7921-491A-842D-0CF5DDD15A6B}">
      <dgm:prSet/>
      <dgm:spPr/>
      <dgm:t>
        <a:bodyPr/>
        <a:lstStyle/>
        <a:p>
          <a:endParaRPr lang="en-US"/>
        </a:p>
      </dgm:t>
    </dgm:pt>
    <dgm:pt modelId="{D612B463-B744-439F-8DDE-E8EE68BCADAC}">
      <dgm:prSet custT="1"/>
      <dgm:spPr/>
      <dgm:t>
        <a:bodyPr/>
        <a:lstStyle/>
        <a:p>
          <a:pPr>
            <a:lnSpc>
              <a:spcPct val="100000"/>
            </a:lnSpc>
          </a:pPr>
          <a:r>
            <a:rPr lang="en-GB" sz="1300"/>
            <a:t>Recommendations on how enterprises are expected to conduct due diligence on impacts and business relationships related to the </a:t>
          </a:r>
          <a:r>
            <a:rPr lang="en-GB" sz="1300" b="1"/>
            <a:t>use of their products and services</a:t>
          </a:r>
          <a:r>
            <a:rPr lang="en-US" sz="1300"/>
            <a:t> </a:t>
          </a:r>
        </a:p>
      </dgm:t>
    </dgm:pt>
    <dgm:pt modelId="{3B532782-978F-4CD5-B01E-B9EFF8F39FC5}" type="parTrans" cxnId="{5DBC9B1E-CB8F-4699-819A-D5491C9EC543}">
      <dgm:prSet/>
      <dgm:spPr/>
      <dgm:t>
        <a:bodyPr/>
        <a:lstStyle/>
        <a:p>
          <a:endParaRPr lang="en-US"/>
        </a:p>
      </dgm:t>
    </dgm:pt>
    <dgm:pt modelId="{7CA9143C-0CA5-4CF7-AE42-16F04BAC94A6}" type="sibTrans" cxnId="{5DBC9B1E-CB8F-4699-819A-D5491C9EC543}">
      <dgm:prSet/>
      <dgm:spPr/>
      <dgm:t>
        <a:bodyPr/>
        <a:lstStyle/>
        <a:p>
          <a:endParaRPr lang="en-US"/>
        </a:p>
      </dgm:t>
    </dgm:pt>
    <dgm:pt modelId="{9FF38B39-67A7-4F81-B953-E7C3BE53F192}">
      <dgm:prSet custT="1"/>
      <dgm:spPr/>
      <dgm:t>
        <a:bodyPr/>
        <a:lstStyle/>
        <a:p>
          <a:pPr>
            <a:lnSpc>
              <a:spcPct val="100000"/>
            </a:lnSpc>
          </a:pPr>
          <a:r>
            <a:rPr lang="en-GB" sz="1300"/>
            <a:t>Better protection for </a:t>
          </a:r>
          <a:r>
            <a:rPr lang="en-GB" sz="1300" b="1"/>
            <a:t>at-risk persons</a:t>
          </a:r>
          <a:r>
            <a:rPr lang="en-GB" sz="1300"/>
            <a:t> </a:t>
          </a:r>
          <a:r>
            <a:rPr lang="en-GB" sz="1300" b="1"/>
            <a:t>and groups</a:t>
          </a:r>
          <a:r>
            <a:rPr lang="en-GB" sz="1300"/>
            <a:t> including those who raise concerns regarding the conduct of businesses </a:t>
          </a:r>
          <a:r>
            <a:rPr lang="en-US" sz="1300"/>
            <a:t> </a:t>
          </a:r>
        </a:p>
      </dgm:t>
    </dgm:pt>
    <dgm:pt modelId="{1DAF3B3C-25C9-43AE-9BFE-7A0C3D2BA2D9}" type="parTrans" cxnId="{35E728BC-2D6C-4A58-8C15-36ED955FFFB4}">
      <dgm:prSet/>
      <dgm:spPr/>
      <dgm:t>
        <a:bodyPr/>
        <a:lstStyle/>
        <a:p>
          <a:endParaRPr lang="en-US"/>
        </a:p>
      </dgm:t>
    </dgm:pt>
    <dgm:pt modelId="{BD006325-B501-4FFE-873A-5F89DFB63B85}" type="sibTrans" cxnId="{35E728BC-2D6C-4A58-8C15-36ED955FFFB4}">
      <dgm:prSet/>
      <dgm:spPr/>
      <dgm:t>
        <a:bodyPr/>
        <a:lstStyle/>
        <a:p>
          <a:endParaRPr lang="en-US"/>
        </a:p>
      </dgm:t>
    </dgm:pt>
    <dgm:pt modelId="{4CA80518-444D-4967-8EF9-0903307B8B96}">
      <dgm:prSet custT="1"/>
      <dgm:spPr/>
      <dgm:t>
        <a:bodyPr/>
        <a:lstStyle/>
        <a:p>
          <a:pPr>
            <a:lnSpc>
              <a:spcPct val="100000"/>
            </a:lnSpc>
          </a:pPr>
          <a:r>
            <a:rPr lang="en-GB" sz="1300"/>
            <a:t>Updated recommendations on </a:t>
          </a:r>
          <a:r>
            <a:rPr lang="en-GB" sz="1300" b="1"/>
            <a:t>disclosure of responsible business conduct information</a:t>
          </a:r>
          <a:r>
            <a:rPr lang="en-US" sz="1300"/>
            <a:t> </a:t>
          </a:r>
        </a:p>
      </dgm:t>
    </dgm:pt>
    <dgm:pt modelId="{65EAA836-B9BB-4B4D-9319-B5F36EEEA206}" type="parTrans" cxnId="{324CC59C-86C7-432E-9930-1ECB20064494}">
      <dgm:prSet/>
      <dgm:spPr/>
      <dgm:t>
        <a:bodyPr/>
        <a:lstStyle/>
        <a:p>
          <a:endParaRPr lang="en-US"/>
        </a:p>
      </dgm:t>
    </dgm:pt>
    <dgm:pt modelId="{89AD446F-AFCD-4C17-B36B-10CBAEF93198}" type="sibTrans" cxnId="{324CC59C-86C7-432E-9930-1ECB20064494}">
      <dgm:prSet/>
      <dgm:spPr/>
      <dgm:t>
        <a:bodyPr/>
        <a:lstStyle/>
        <a:p>
          <a:endParaRPr lang="en-US"/>
        </a:p>
      </dgm:t>
    </dgm:pt>
    <dgm:pt modelId="{ED126C36-5A0E-41B6-8787-A93406252095}">
      <dgm:prSet custT="1"/>
      <dgm:spPr/>
      <dgm:t>
        <a:bodyPr/>
        <a:lstStyle/>
        <a:p>
          <a:pPr>
            <a:lnSpc>
              <a:spcPct val="100000"/>
            </a:lnSpc>
          </a:pPr>
          <a:r>
            <a:rPr lang="en-GB" sz="1300"/>
            <a:t>Expanded due diligence recommendations to </a:t>
          </a:r>
          <a:r>
            <a:rPr lang="en-GB" sz="1300" b="1"/>
            <a:t>all forms of corruption</a:t>
          </a:r>
          <a:r>
            <a:rPr lang="en-GB" sz="1300"/>
            <a:t> </a:t>
          </a:r>
          <a:r>
            <a:rPr lang="en-US" sz="1300"/>
            <a:t> </a:t>
          </a:r>
        </a:p>
      </dgm:t>
    </dgm:pt>
    <dgm:pt modelId="{8CC89DA3-2884-488D-81AA-DE5EF1AC9E5C}" type="parTrans" cxnId="{BBED8F9A-EEE3-4667-91F0-7CE67F6A7B85}">
      <dgm:prSet/>
      <dgm:spPr/>
      <dgm:t>
        <a:bodyPr/>
        <a:lstStyle/>
        <a:p>
          <a:endParaRPr lang="en-US"/>
        </a:p>
      </dgm:t>
    </dgm:pt>
    <dgm:pt modelId="{3900D31D-F5DC-4BBD-9A3E-E40EBA491ECB}" type="sibTrans" cxnId="{BBED8F9A-EEE3-4667-91F0-7CE67F6A7B85}">
      <dgm:prSet/>
      <dgm:spPr/>
      <dgm:t>
        <a:bodyPr/>
        <a:lstStyle/>
        <a:p>
          <a:endParaRPr lang="en-US"/>
        </a:p>
      </dgm:t>
    </dgm:pt>
    <dgm:pt modelId="{967D43D5-6055-4539-AFDD-BA929562B8FE}">
      <dgm:prSet custT="1"/>
      <dgm:spPr/>
      <dgm:t>
        <a:bodyPr/>
        <a:lstStyle/>
        <a:p>
          <a:pPr>
            <a:lnSpc>
              <a:spcPct val="100000"/>
            </a:lnSpc>
          </a:pPr>
          <a:r>
            <a:rPr lang="en-GB" sz="1300" dirty="0"/>
            <a:t>Recommendations for enterprises to ensure </a:t>
          </a:r>
          <a:r>
            <a:rPr lang="en-GB" sz="1300" b="1" dirty="0"/>
            <a:t>lobbying activities</a:t>
          </a:r>
          <a:r>
            <a:rPr lang="en-GB" sz="1300" dirty="0"/>
            <a:t> are consistent with the Guidelines</a:t>
          </a:r>
          <a:r>
            <a:rPr lang="en-US" sz="1300" dirty="0"/>
            <a:t> </a:t>
          </a:r>
        </a:p>
      </dgm:t>
    </dgm:pt>
    <dgm:pt modelId="{1852F630-6F68-43D7-A296-22A449EB0A3B}" type="parTrans" cxnId="{05D7E13F-8601-4266-A835-D7E475CDF10D}">
      <dgm:prSet/>
      <dgm:spPr/>
      <dgm:t>
        <a:bodyPr/>
        <a:lstStyle/>
        <a:p>
          <a:endParaRPr lang="en-US"/>
        </a:p>
      </dgm:t>
    </dgm:pt>
    <dgm:pt modelId="{1675AAB7-2337-427C-BAC0-78AD01B03941}" type="sibTrans" cxnId="{05D7E13F-8601-4266-A835-D7E475CDF10D}">
      <dgm:prSet/>
      <dgm:spPr/>
      <dgm:t>
        <a:bodyPr/>
        <a:lstStyle/>
        <a:p>
          <a:endParaRPr lang="en-US"/>
        </a:p>
      </dgm:t>
    </dgm:pt>
    <dgm:pt modelId="{240F5474-3FDF-4E8D-9ACE-0EB4DAFB4606}">
      <dgm:prSet custT="1"/>
      <dgm:spPr/>
      <dgm:t>
        <a:bodyPr/>
        <a:lstStyle/>
        <a:p>
          <a:pPr>
            <a:lnSpc>
              <a:spcPct val="100000"/>
            </a:lnSpc>
          </a:pPr>
          <a:r>
            <a:rPr lang="en-GB" sz="1300"/>
            <a:t>Strengthened procedures to ensure the visibility, effectiveness, and functional equivalence of </a:t>
          </a:r>
          <a:r>
            <a:rPr lang="en-GB" sz="1300" b="1"/>
            <a:t>National Contact Points on Responsible Business Conduct</a:t>
          </a:r>
          <a:r>
            <a:rPr lang="en-GB" sz="1300"/>
            <a:t> </a:t>
          </a:r>
          <a:r>
            <a:rPr lang="en-US" sz="1300"/>
            <a:t> </a:t>
          </a:r>
        </a:p>
      </dgm:t>
    </dgm:pt>
    <dgm:pt modelId="{E6C73345-087F-4871-BE8B-CE8796BC8841}" type="parTrans" cxnId="{B98E57FA-D650-41AA-9311-539968993892}">
      <dgm:prSet/>
      <dgm:spPr/>
      <dgm:t>
        <a:bodyPr/>
        <a:lstStyle/>
        <a:p>
          <a:endParaRPr lang="en-US"/>
        </a:p>
      </dgm:t>
    </dgm:pt>
    <dgm:pt modelId="{8D32C189-AD83-45B6-8B79-F56E31164EBE}" type="sibTrans" cxnId="{B98E57FA-D650-41AA-9311-539968993892}">
      <dgm:prSet/>
      <dgm:spPr/>
      <dgm:t>
        <a:bodyPr/>
        <a:lstStyle/>
        <a:p>
          <a:endParaRPr lang="en-US"/>
        </a:p>
      </dgm:t>
    </dgm:pt>
    <dgm:pt modelId="{99C79B11-8463-4968-9787-58D67B75A903}" type="pres">
      <dgm:prSet presAssocID="{6A0DD289-2FC7-46A9-A0E4-ECB4261DD660}" presName="root" presStyleCnt="0">
        <dgm:presLayoutVars>
          <dgm:dir/>
          <dgm:resizeHandles val="exact"/>
        </dgm:presLayoutVars>
      </dgm:prSet>
      <dgm:spPr/>
    </dgm:pt>
    <dgm:pt modelId="{5E47B8C6-10A8-4A3E-BCE6-90A30BFA9CC9}" type="pres">
      <dgm:prSet presAssocID="{CFF1A495-33C7-4B4B-B15D-E2BC131CADA5}" presName="compNode" presStyleCnt="0"/>
      <dgm:spPr/>
    </dgm:pt>
    <dgm:pt modelId="{3808DF18-8B21-409E-B003-0591CE6ACA95}" type="pres">
      <dgm:prSet presAssocID="{CFF1A495-33C7-4B4B-B15D-E2BC131CADA5}" presName="iconRect" presStyleLbl="node1" presStyleIdx="0" presStyleCnt="8" custLinFactNeighborX="-21869" custLinFactNeighborY="179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ciduous tree"/>
        </a:ext>
      </dgm:extLst>
    </dgm:pt>
    <dgm:pt modelId="{BD4DF918-8409-4DED-88C0-E936DFFF8B7A}" type="pres">
      <dgm:prSet presAssocID="{CFF1A495-33C7-4B4B-B15D-E2BC131CADA5}" presName="spaceRect" presStyleCnt="0"/>
      <dgm:spPr/>
    </dgm:pt>
    <dgm:pt modelId="{E5518AD0-E288-46D3-B35A-E22B10845DEE}" type="pres">
      <dgm:prSet presAssocID="{CFF1A495-33C7-4B4B-B15D-E2BC131CADA5}" presName="textRect" presStyleLbl="revTx" presStyleIdx="0" presStyleCnt="8" custLinFactNeighborX="-7307">
        <dgm:presLayoutVars>
          <dgm:chMax val="1"/>
          <dgm:chPref val="1"/>
        </dgm:presLayoutVars>
      </dgm:prSet>
      <dgm:spPr/>
    </dgm:pt>
    <dgm:pt modelId="{5B4543B9-1EC7-4DBE-8895-8378CE0AFFF9}" type="pres">
      <dgm:prSet presAssocID="{9487BAB5-8D52-4DEB-A07A-B11DF7AFBF8E}" presName="sibTrans" presStyleCnt="0"/>
      <dgm:spPr/>
    </dgm:pt>
    <dgm:pt modelId="{7C776E39-D12D-4242-B046-E48E2413F7BF}" type="pres">
      <dgm:prSet presAssocID="{E7CBC7E2-9616-4DE4-A938-3C116F8BBB84}" presName="compNode" presStyleCnt="0"/>
      <dgm:spPr/>
    </dgm:pt>
    <dgm:pt modelId="{25A11A1A-762B-4FD1-86D8-45DD0509EC73}" type="pres">
      <dgm:prSet presAssocID="{E7CBC7E2-9616-4DE4-A938-3C116F8BBB84}" presName="iconRect" presStyleLbl="node1" presStyleIdx="1" presStyleCnt="8" custLinFactNeighborX="-24827" custLinFactNeighborY="1792"/>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89D8EB42-330F-4016-ADE9-F10252C59469}" type="pres">
      <dgm:prSet presAssocID="{E7CBC7E2-9616-4DE4-A938-3C116F8BBB84}" presName="spaceRect" presStyleCnt="0"/>
      <dgm:spPr/>
    </dgm:pt>
    <dgm:pt modelId="{CDCD2F36-B665-4844-9FCA-E19DCB1F7EF5}" type="pres">
      <dgm:prSet presAssocID="{E7CBC7E2-9616-4DE4-A938-3C116F8BBB84}" presName="textRect" presStyleLbl="revTx" presStyleIdx="1" presStyleCnt="8" custLinFactNeighborX="-7307">
        <dgm:presLayoutVars>
          <dgm:chMax val="1"/>
          <dgm:chPref val="1"/>
        </dgm:presLayoutVars>
      </dgm:prSet>
      <dgm:spPr/>
    </dgm:pt>
    <dgm:pt modelId="{F78D66EC-5A36-4BFF-B4AE-17060D2D0C73}" type="pres">
      <dgm:prSet presAssocID="{1C17B3E7-8CAE-48B7-B48C-721026B7A718}" presName="sibTrans" presStyleCnt="0"/>
      <dgm:spPr/>
    </dgm:pt>
    <dgm:pt modelId="{6440257E-6601-4906-8D7C-BBB6A9D1E6FE}" type="pres">
      <dgm:prSet presAssocID="{D612B463-B744-439F-8DDE-E8EE68BCADAC}" presName="compNode" presStyleCnt="0"/>
      <dgm:spPr/>
    </dgm:pt>
    <dgm:pt modelId="{5778CF44-C833-421E-A710-7FC270801B29}" type="pres">
      <dgm:prSet presAssocID="{D612B463-B744-439F-8DDE-E8EE68BCADAC}" presName="iconRect" presStyleLbl="node1" presStyleIdx="2" presStyleCnt="8" custLinFactNeighborX="-2150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E70F1DF0-6CD6-44BB-903F-80A1A6A44B05}" type="pres">
      <dgm:prSet presAssocID="{D612B463-B744-439F-8DDE-E8EE68BCADAC}" presName="spaceRect" presStyleCnt="0"/>
      <dgm:spPr/>
    </dgm:pt>
    <dgm:pt modelId="{3A92D944-95E7-463C-B4E1-60D3D0082AD8}" type="pres">
      <dgm:prSet presAssocID="{D612B463-B744-439F-8DDE-E8EE68BCADAC}" presName="textRect" presStyleLbl="revTx" presStyleIdx="2" presStyleCnt="8" custLinFactNeighborX="-7307">
        <dgm:presLayoutVars>
          <dgm:chMax val="1"/>
          <dgm:chPref val="1"/>
        </dgm:presLayoutVars>
      </dgm:prSet>
      <dgm:spPr/>
    </dgm:pt>
    <dgm:pt modelId="{729E0CB4-3A96-4550-A5FD-C30199BD7291}" type="pres">
      <dgm:prSet presAssocID="{7CA9143C-0CA5-4CF7-AE42-16F04BAC94A6}" presName="sibTrans" presStyleCnt="0"/>
      <dgm:spPr/>
    </dgm:pt>
    <dgm:pt modelId="{2280F488-B22E-4D7A-A78C-8C15CFEBA209}" type="pres">
      <dgm:prSet presAssocID="{9FF38B39-67A7-4F81-B953-E7C3BE53F192}" presName="compNode" presStyleCnt="0"/>
      <dgm:spPr/>
    </dgm:pt>
    <dgm:pt modelId="{0623F208-D18A-4E3C-9183-C5D8B0A8A51D}" type="pres">
      <dgm:prSet presAssocID="{9FF38B39-67A7-4F81-B953-E7C3BE53F192}" presName="iconRect" presStyleLbl="node1" presStyleIdx="3" presStyleCnt="8" custLinFactNeighborX="-17920"/>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Judge"/>
        </a:ext>
      </dgm:extLst>
    </dgm:pt>
    <dgm:pt modelId="{83CB4CF5-E7F6-45ED-AB74-77D6067E6DE1}" type="pres">
      <dgm:prSet presAssocID="{9FF38B39-67A7-4F81-B953-E7C3BE53F192}" presName="spaceRect" presStyleCnt="0"/>
      <dgm:spPr/>
    </dgm:pt>
    <dgm:pt modelId="{D1ED2E97-D300-4009-812E-49661807F138}" type="pres">
      <dgm:prSet presAssocID="{9FF38B39-67A7-4F81-B953-E7C3BE53F192}" presName="textRect" presStyleLbl="revTx" presStyleIdx="3" presStyleCnt="8" custLinFactNeighborX="-7307">
        <dgm:presLayoutVars>
          <dgm:chMax val="1"/>
          <dgm:chPref val="1"/>
        </dgm:presLayoutVars>
      </dgm:prSet>
      <dgm:spPr/>
    </dgm:pt>
    <dgm:pt modelId="{27CF552A-F4E2-408D-9CB7-EDDF7667D441}" type="pres">
      <dgm:prSet presAssocID="{BD006325-B501-4FFE-873A-5F89DFB63B85}" presName="sibTrans" presStyleCnt="0"/>
      <dgm:spPr/>
    </dgm:pt>
    <dgm:pt modelId="{03E8A137-FA22-4D3C-8FA6-4373E98AC124}" type="pres">
      <dgm:prSet presAssocID="{4CA80518-444D-4967-8EF9-0903307B8B96}" presName="compNode" presStyleCnt="0"/>
      <dgm:spPr/>
    </dgm:pt>
    <dgm:pt modelId="{9370B8DB-4226-4288-AAB5-3D2F5D61149C}" type="pres">
      <dgm:prSet presAssocID="{4CA80518-444D-4967-8EF9-0903307B8B96}" presName="iconRect" presStyleLbl="node1" presStyleIdx="4" presStyleCnt="8" custLinFactNeighborX="-21869" custLinFactNeighborY="2508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 List"/>
        </a:ext>
      </dgm:extLst>
    </dgm:pt>
    <dgm:pt modelId="{3873EA3F-2357-4E72-BFC0-2D1665D96419}" type="pres">
      <dgm:prSet presAssocID="{4CA80518-444D-4967-8EF9-0903307B8B96}" presName="spaceRect" presStyleCnt="0"/>
      <dgm:spPr/>
    </dgm:pt>
    <dgm:pt modelId="{AE01BB29-608B-415F-A259-E38A02DF05CF}" type="pres">
      <dgm:prSet presAssocID="{4CA80518-444D-4967-8EF9-0903307B8B96}" presName="textRect" presStyleLbl="revTx" presStyleIdx="4" presStyleCnt="8" custLinFactNeighborX="-7307">
        <dgm:presLayoutVars>
          <dgm:chMax val="1"/>
          <dgm:chPref val="1"/>
        </dgm:presLayoutVars>
      </dgm:prSet>
      <dgm:spPr/>
    </dgm:pt>
    <dgm:pt modelId="{1D8389F8-D555-4D73-AC0E-8C21CDA12A8E}" type="pres">
      <dgm:prSet presAssocID="{89AD446F-AFCD-4C17-B36B-10CBAEF93198}" presName="sibTrans" presStyleCnt="0"/>
      <dgm:spPr/>
    </dgm:pt>
    <dgm:pt modelId="{3E15A6A9-56C8-4515-8028-1440A7B46ADD}" type="pres">
      <dgm:prSet presAssocID="{ED126C36-5A0E-41B6-8787-A93406252095}" presName="compNode" presStyleCnt="0"/>
      <dgm:spPr/>
    </dgm:pt>
    <dgm:pt modelId="{BFD0ECC7-9397-45FC-903E-2C6AD19F38F8}" type="pres">
      <dgm:prSet presAssocID="{ED126C36-5A0E-41B6-8787-A93406252095}" presName="iconRect" presStyleLbl="node1" presStyleIdx="5" presStyleCnt="8" custLinFactNeighborX="-14335" custLinFactNeighborY="30462"/>
      <dgm:spPr>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Gavel"/>
        </a:ext>
      </dgm:extLst>
    </dgm:pt>
    <dgm:pt modelId="{DC60ECAA-5821-4BDF-870B-0D50ED7BBF73}" type="pres">
      <dgm:prSet presAssocID="{ED126C36-5A0E-41B6-8787-A93406252095}" presName="spaceRect" presStyleCnt="0"/>
      <dgm:spPr/>
    </dgm:pt>
    <dgm:pt modelId="{D6815615-6B1D-4E41-ACEC-7F78E34AE37B}" type="pres">
      <dgm:prSet presAssocID="{ED126C36-5A0E-41B6-8787-A93406252095}" presName="textRect" presStyleLbl="revTx" presStyleIdx="5" presStyleCnt="8" custLinFactNeighborX="-7307">
        <dgm:presLayoutVars>
          <dgm:chMax val="1"/>
          <dgm:chPref val="1"/>
        </dgm:presLayoutVars>
      </dgm:prSet>
      <dgm:spPr/>
    </dgm:pt>
    <dgm:pt modelId="{EDB4F55A-1710-4ACE-A854-30F42108B686}" type="pres">
      <dgm:prSet presAssocID="{3900D31D-F5DC-4BBD-9A3E-E40EBA491ECB}" presName="sibTrans" presStyleCnt="0"/>
      <dgm:spPr/>
    </dgm:pt>
    <dgm:pt modelId="{1D34B606-4737-4DEF-9706-8D2802722D81}" type="pres">
      <dgm:prSet presAssocID="{967D43D5-6055-4539-AFDD-BA929562B8FE}" presName="compNode" presStyleCnt="0"/>
      <dgm:spPr/>
    </dgm:pt>
    <dgm:pt modelId="{A919BF47-4319-4A5C-A40C-EBE1640FD63F}" type="pres">
      <dgm:prSet presAssocID="{967D43D5-6055-4539-AFDD-BA929562B8FE}" presName="iconRect" presStyleLbl="node1" presStyleIdx="6" presStyleCnt="8" custLinFactNeighborX="-19711" custLinFactNeighborY="34046"/>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Meeting"/>
        </a:ext>
      </dgm:extLst>
    </dgm:pt>
    <dgm:pt modelId="{9E38A6D4-0CC1-49F1-AA95-9436670DF646}" type="pres">
      <dgm:prSet presAssocID="{967D43D5-6055-4539-AFDD-BA929562B8FE}" presName="spaceRect" presStyleCnt="0"/>
      <dgm:spPr/>
    </dgm:pt>
    <dgm:pt modelId="{A28B2781-0B6F-4F5C-BD47-DEFF388F6CE2}" type="pres">
      <dgm:prSet presAssocID="{967D43D5-6055-4539-AFDD-BA929562B8FE}" presName="textRect" presStyleLbl="revTx" presStyleIdx="6" presStyleCnt="8" custLinFactNeighborX="-7307">
        <dgm:presLayoutVars>
          <dgm:chMax val="1"/>
          <dgm:chPref val="1"/>
        </dgm:presLayoutVars>
      </dgm:prSet>
      <dgm:spPr/>
    </dgm:pt>
    <dgm:pt modelId="{A0D12484-2F4F-40DE-A133-6E477F079FEA}" type="pres">
      <dgm:prSet presAssocID="{1675AAB7-2337-427C-BAC0-78AD01B03941}" presName="sibTrans" presStyleCnt="0"/>
      <dgm:spPr/>
    </dgm:pt>
    <dgm:pt modelId="{ECD48F73-F6F3-4DD7-8A81-B1572512FB4C}" type="pres">
      <dgm:prSet presAssocID="{240F5474-3FDF-4E8D-9ACE-0EB4DAFB4606}" presName="compNode" presStyleCnt="0"/>
      <dgm:spPr/>
    </dgm:pt>
    <dgm:pt modelId="{FAF38E87-E586-4B3C-92E8-8D3E398423C9}" type="pres">
      <dgm:prSet presAssocID="{240F5474-3FDF-4E8D-9ACE-0EB4DAFB4606}" presName="iconRect" presStyleLbl="node1" presStyleIdx="7" presStyleCnt="8" custLinFactNeighborX="-5376" custLinFactNeighborY="32254"/>
      <dgm:spPr>
        <a:blipFill rotWithShape="1">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pt>
    <dgm:pt modelId="{AFB104D3-7F9F-446A-8E76-2E7EFB64D2DE}" type="pres">
      <dgm:prSet presAssocID="{240F5474-3FDF-4E8D-9ACE-0EB4DAFB4606}" presName="spaceRect" presStyleCnt="0"/>
      <dgm:spPr/>
    </dgm:pt>
    <dgm:pt modelId="{86F514C1-22E9-4892-99CA-EBF7DF68C61C}" type="pres">
      <dgm:prSet presAssocID="{240F5474-3FDF-4E8D-9ACE-0EB4DAFB4606}" presName="textRect" presStyleLbl="revTx" presStyleIdx="7" presStyleCnt="8" custLinFactNeighborX="-7307">
        <dgm:presLayoutVars>
          <dgm:chMax val="1"/>
          <dgm:chPref val="1"/>
        </dgm:presLayoutVars>
      </dgm:prSet>
      <dgm:spPr/>
    </dgm:pt>
  </dgm:ptLst>
  <dgm:cxnLst>
    <dgm:cxn modelId="{5DBC9B1E-CB8F-4699-819A-D5491C9EC543}" srcId="{6A0DD289-2FC7-46A9-A0E4-ECB4261DD660}" destId="{D612B463-B744-439F-8DDE-E8EE68BCADAC}" srcOrd="2" destOrd="0" parTransId="{3B532782-978F-4CD5-B01E-B9EFF8F39FC5}" sibTransId="{7CA9143C-0CA5-4CF7-AE42-16F04BAC94A6}"/>
    <dgm:cxn modelId="{FFB3CF2D-30FE-4952-8BB2-662245641EF8}" type="presOf" srcId="{967D43D5-6055-4539-AFDD-BA929562B8FE}" destId="{A28B2781-0B6F-4F5C-BD47-DEFF388F6CE2}" srcOrd="0" destOrd="0" presId="urn:microsoft.com/office/officeart/2018/2/layout/IconLabelList"/>
    <dgm:cxn modelId="{2DAEC02E-CF7D-4C01-91F5-F69A47A7953E}" type="presOf" srcId="{ED126C36-5A0E-41B6-8787-A93406252095}" destId="{D6815615-6B1D-4E41-ACEC-7F78E34AE37B}" srcOrd="0" destOrd="0" presId="urn:microsoft.com/office/officeart/2018/2/layout/IconLabelList"/>
    <dgm:cxn modelId="{C87A6F34-AC30-432C-80CC-01D7C7D65CDD}" srcId="{6A0DD289-2FC7-46A9-A0E4-ECB4261DD660}" destId="{CFF1A495-33C7-4B4B-B15D-E2BC131CADA5}" srcOrd="0" destOrd="0" parTransId="{82AC6D10-A01C-4EDD-AC66-94F6740C4B3F}" sibTransId="{9487BAB5-8D52-4DEB-A07A-B11DF7AFBF8E}"/>
    <dgm:cxn modelId="{05D7E13F-8601-4266-A835-D7E475CDF10D}" srcId="{6A0DD289-2FC7-46A9-A0E4-ECB4261DD660}" destId="{967D43D5-6055-4539-AFDD-BA929562B8FE}" srcOrd="6" destOrd="0" parTransId="{1852F630-6F68-43D7-A296-22A449EB0A3B}" sibTransId="{1675AAB7-2337-427C-BAC0-78AD01B03941}"/>
    <dgm:cxn modelId="{D0C62363-5A99-45C9-A08D-8017DDA5C950}" type="presOf" srcId="{4CA80518-444D-4967-8EF9-0903307B8B96}" destId="{AE01BB29-608B-415F-A259-E38A02DF05CF}" srcOrd="0" destOrd="0" presId="urn:microsoft.com/office/officeart/2018/2/layout/IconLabelList"/>
    <dgm:cxn modelId="{93A1D267-3B6A-4B4C-9FC9-6CBD2A227061}" type="presOf" srcId="{E7CBC7E2-9616-4DE4-A938-3C116F8BBB84}" destId="{CDCD2F36-B665-4844-9FCA-E19DCB1F7EF5}" srcOrd="0" destOrd="0" presId="urn:microsoft.com/office/officeart/2018/2/layout/IconLabelList"/>
    <dgm:cxn modelId="{70BAF469-AE02-48BD-84A3-CF7EC61AA9F4}" type="presOf" srcId="{9FF38B39-67A7-4F81-B953-E7C3BE53F192}" destId="{D1ED2E97-D300-4009-812E-49661807F138}" srcOrd="0" destOrd="0" presId="urn:microsoft.com/office/officeart/2018/2/layout/IconLabelList"/>
    <dgm:cxn modelId="{E949CD98-8D2A-459C-87D1-D8F092DFC4B3}" type="presOf" srcId="{240F5474-3FDF-4E8D-9ACE-0EB4DAFB4606}" destId="{86F514C1-22E9-4892-99CA-EBF7DF68C61C}" srcOrd="0" destOrd="0" presId="urn:microsoft.com/office/officeart/2018/2/layout/IconLabelList"/>
    <dgm:cxn modelId="{BBED8F9A-EEE3-4667-91F0-7CE67F6A7B85}" srcId="{6A0DD289-2FC7-46A9-A0E4-ECB4261DD660}" destId="{ED126C36-5A0E-41B6-8787-A93406252095}" srcOrd="5" destOrd="0" parTransId="{8CC89DA3-2884-488D-81AA-DE5EF1AC9E5C}" sibTransId="{3900D31D-F5DC-4BBD-9A3E-E40EBA491ECB}"/>
    <dgm:cxn modelId="{324CC59C-86C7-432E-9930-1ECB20064494}" srcId="{6A0DD289-2FC7-46A9-A0E4-ECB4261DD660}" destId="{4CA80518-444D-4967-8EF9-0903307B8B96}" srcOrd="4" destOrd="0" parTransId="{65EAA836-B9BB-4B4D-9319-B5F36EEEA206}" sibTransId="{89AD446F-AFCD-4C17-B36B-10CBAEF93198}"/>
    <dgm:cxn modelId="{35E728BC-2D6C-4A58-8C15-36ED955FFFB4}" srcId="{6A0DD289-2FC7-46A9-A0E4-ECB4261DD660}" destId="{9FF38B39-67A7-4F81-B953-E7C3BE53F192}" srcOrd="3" destOrd="0" parTransId="{1DAF3B3C-25C9-43AE-9BFE-7A0C3D2BA2D9}" sibTransId="{BD006325-B501-4FFE-873A-5F89DFB63B85}"/>
    <dgm:cxn modelId="{7F86D5BF-8F14-487A-9B05-1263F613073A}" type="presOf" srcId="{CFF1A495-33C7-4B4B-B15D-E2BC131CADA5}" destId="{E5518AD0-E288-46D3-B35A-E22B10845DEE}" srcOrd="0" destOrd="0" presId="urn:microsoft.com/office/officeart/2018/2/layout/IconLabelList"/>
    <dgm:cxn modelId="{F59194CA-7921-491A-842D-0CF5DDD15A6B}" srcId="{6A0DD289-2FC7-46A9-A0E4-ECB4261DD660}" destId="{E7CBC7E2-9616-4DE4-A938-3C116F8BBB84}" srcOrd="1" destOrd="0" parTransId="{3701B521-8535-4865-A9AF-4399F01D9163}" sibTransId="{1C17B3E7-8CAE-48B7-B48C-721026B7A718}"/>
    <dgm:cxn modelId="{ED3A18EE-B4D0-40CE-8C92-84DDAC4466C6}" type="presOf" srcId="{6A0DD289-2FC7-46A9-A0E4-ECB4261DD660}" destId="{99C79B11-8463-4968-9787-58D67B75A903}" srcOrd="0" destOrd="0" presId="urn:microsoft.com/office/officeart/2018/2/layout/IconLabelList"/>
    <dgm:cxn modelId="{2F4D38F5-9591-4C70-A98F-15ACB8CE34CA}" type="presOf" srcId="{D612B463-B744-439F-8DDE-E8EE68BCADAC}" destId="{3A92D944-95E7-463C-B4E1-60D3D0082AD8}" srcOrd="0" destOrd="0" presId="urn:microsoft.com/office/officeart/2018/2/layout/IconLabelList"/>
    <dgm:cxn modelId="{B98E57FA-D650-41AA-9311-539968993892}" srcId="{6A0DD289-2FC7-46A9-A0E4-ECB4261DD660}" destId="{240F5474-3FDF-4E8D-9ACE-0EB4DAFB4606}" srcOrd="7" destOrd="0" parTransId="{E6C73345-087F-4871-BE8B-CE8796BC8841}" sibTransId="{8D32C189-AD83-45B6-8B79-F56E31164EBE}"/>
    <dgm:cxn modelId="{FDA38CF6-D9B6-412C-876F-5F06AA0D9B97}" type="presParOf" srcId="{99C79B11-8463-4968-9787-58D67B75A903}" destId="{5E47B8C6-10A8-4A3E-BCE6-90A30BFA9CC9}" srcOrd="0" destOrd="0" presId="urn:microsoft.com/office/officeart/2018/2/layout/IconLabelList"/>
    <dgm:cxn modelId="{F3A448F6-C8B5-4C44-A202-A770A6B34F0E}" type="presParOf" srcId="{5E47B8C6-10A8-4A3E-BCE6-90A30BFA9CC9}" destId="{3808DF18-8B21-409E-B003-0591CE6ACA95}" srcOrd="0" destOrd="0" presId="urn:microsoft.com/office/officeart/2018/2/layout/IconLabelList"/>
    <dgm:cxn modelId="{CC558DCB-4F32-4BC4-A128-941BB41BCEF8}" type="presParOf" srcId="{5E47B8C6-10A8-4A3E-BCE6-90A30BFA9CC9}" destId="{BD4DF918-8409-4DED-88C0-E936DFFF8B7A}" srcOrd="1" destOrd="0" presId="urn:microsoft.com/office/officeart/2018/2/layout/IconLabelList"/>
    <dgm:cxn modelId="{13A0C800-8223-4C7E-BB32-BDA2ED0219FA}" type="presParOf" srcId="{5E47B8C6-10A8-4A3E-BCE6-90A30BFA9CC9}" destId="{E5518AD0-E288-46D3-B35A-E22B10845DEE}" srcOrd="2" destOrd="0" presId="urn:microsoft.com/office/officeart/2018/2/layout/IconLabelList"/>
    <dgm:cxn modelId="{982C2451-AF01-45D3-8131-4393B1EB5DCB}" type="presParOf" srcId="{99C79B11-8463-4968-9787-58D67B75A903}" destId="{5B4543B9-1EC7-4DBE-8895-8378CE0AFFF9}" srcOrd="1" destOrd="0" presId="urn:microsoft.com/office/officeart/2018/2/layout/IconLabelList"/>
    <dgm:cxn modelId="{A06D8542-6DA0-4ED4-99DD-A5BC7910A5E6}" type="presParOf" srcId="{99C79B11-8463-4968-9787-58D67B75A903}" destId="{7C776E39-D12D-4242-B046-E48E2413F7BF}" srcOrd="2" destOrd="0" presId="urn:microsoft.com/office/officeart/2018/2/layout/IconLabelList"/>
    <dgm:cxn modelId="{440E3567-CD3A-4C1D-9A60-D08EC0862474}" type="presParOf" srcId="{7C776E39-D12D-4242-B046-E48E2413F7BF}" destId="{25A11A1A-762B-4FD1-86D8-45DD0509EC73}" srcOrd="0" destOrd="0" presId="urn:microsoft.com/office/officeart/2018/2/layout/IconLabelList"/>
    <dgm:cxn modelId="{AE871B18-12BF-44A6-BA9D-85852AF2357C}" type="presParOf" srcId="{7C776E39-D12D-4242-B046-E48E2413F7BF}" destId="{89D8EB42-330F-4016-ADE9-F10252C59469}" srcOrd="1" destOrd="0" presId="urn:microsoft.com/office/officeart/2018/2/layout/IconLabelList"/>
    <dgm:cxn modelId="{3F426C06-940D-47B9-9464-91D8889FF02E}" type="presParOf" srcId="{7C776E39-D12D-4242-B046-E48E2413F7BF}" destId="{CDCD2F36-B665-4844-9FCA-E19DCB1F7EF5}" srcOrd="2" destOrd="0" presId="urn:microsoft.com/office/officeart/2018/2/layout/IconLabelList"/>
    <dgm:cxn modelId="{683C00C6-0DA3-499C-92A9-6295C84F7F6F}" type="presParOf" srcId="{99C79B11-8463-4968-9787-58D67B75A903}" destId="{F78D66EC-5A36-4BFF-B4AE-17060D2D0C73}" srcOrd="3" destOrd="0" presId="urn:microsoft.com/office/officeart/2018/2/layout/IconLabelList"/>
    <dgm:cxn modelId="{CE4BF1C5-033E-48B1-9081-920748FEC348}" type="presParOf" srcId="{99C79B11-8463-4968-9787-58D67B75A903}" destId="{6440257E-6601-4906-8D7C-BBB6A9D1E6FE}" srcOrd="4" destOrd="0" presId="urn:microsoft.com/office/officeart/2018/2/layout/IconLabelList"/>
    <dgm:cxn modelId="{1E899B8C-C0DE-4C64-ABD2-ED5065DFA1DB}" type="presParOf" srcId="{6440257E-6601-4906-8D7C-BBB6A9D1E6FE}" destId="{5778CF44-C833-421E-A710-7FC270801B29}" srcOrd="0" destOrd="0" presId="urn:microsoft.com/office/officeart/2018/2/layout/IconLabelList"/>
    <dgm:cxn modelId="{E48E7B13-0B50-4916-8BA0-C821C2F8E607}" type="presParOf" srcId="{6440257E-6601-4906-8D7C-BBB6A9D1E6FE}" destId="{E70F1DF0-6CD6-44BB-903F-80A1A6A44B05}" srcOrd="1" destOrd="0" presId="urn:microsoft.com/office/officeart/2018/2/layout/IconLabelList"/>
    <dgm:cxn modelId="{E75B9B76-40A5-4AB5-AC2C-4CEE10FE6F5E}" type="presParOf" srcId="{6440257E-6601-4906-8D7C-BBB6A9D1E6FE}" destId="{3A92D944-95E7-463C-B4E1-60D3D0082AD8}" srcOrd="2" destOrd="0" presId="urn:microsoft.com/office/officeart/2018/2/layout/IconLabelList"/>
    <dgm:cxn modelId="{01041091-C60D-4C1F-86A7-7D89C2194963}" type="presParOf" srcId="{99C79B11-8463-4968-9787-58D67B75A903}" destId="{729E0CB4-3A96-4550-A5FD-C30199BD7291}" srcOrd="5" destOrd="0" presId="urn:microsoft.com/office/officeart/2018/2/layout/IconLabelList"/>
    <dgm:cxn modelId="{8AC97BCC-759A-4A67-B3F5-76A434E52433}" type="presParOf" srcId="{99C79B11-8463-4968-9787-58D67B75A903}" destId="{2280F488-B22E-4D7A-A78C-8C15CFEBA209}" srcOrd="6" destOrd="0" presId="urn:microsoft.com/office/officeart/2018/2/layout/IconLabelList"/>
    <dgm:cxn modelId="{0E23C8EB-F998-4A0D-BABD-8B00C3C9380D}" type="presParOf" srcId="{2280F488-B22E-4D7A-A78C-8C15CFEBA209}" destId="{0623F208-D18A-4E3C-9183-C5D8B0A8A51D}" srcOrd="0" destOrd="0" presId="urn:microsoft.com/office/officeart/2018/2/layout/IconLabelList"/>
    <dgm:cxn modelId="{ECB20CBC-A36D-4582-BF01-20B5CB4BD06F}" type="presParOf" srcId="{2280F488-B22E-4D7A-A78C-8C15CFEBA209}" destId="{83CB4CF5-E7F6-45ED-AB74-77D6067E6DE1}" srcOrd="1" destOrd="0" presId="urn:microsoft.com/office/officeart/2018/2/layout/IconLabelList"/>
    <dgm:cxn modelId="{AC664096-F7B5-40AF-8E23-9C5A96DC893D}" type="presParOf" srcId="{2280F488-B22E-4D7A-A78C-8C15CFEBA209}" destId="{D1ED2E97-D300-4009-812E-49661807F138}" srcOrd="2" destOrd="0" presId="urn:microsoft.com/office/officeart/2018/2/layout/IconLabelList"/>
    <dgm:cxn modelId="{B5C7C736-0DF2-4D21-8580-2D62ECE6BBD5}" type="presParOf" srcId="{99C79B11-8463-4968-9787-58D67B75A903}" destId="{27CF552A-F4E2-408D-9CB7-EDDF7667D441}" srcOrd="7" destOrd="0" presId="urn:microsoft.com/office/officeart/2018/2/layout/IconLabelList"/>
    <dgm:cxn modelId="{B8FB0B64-FE97-4D38-8C14-7BE5EF45C893}" type="presParOf" srcId="{99C79B11-8463-4968-9787-58D67B75A903}" destId="{03E8A137-FA22-4D3C-8FA6-4373E98AC124}" srcOrd="8" destOrd="0" presId="urn:microsoft.com/office/officeart/2018/2/layout/IconLabelList"/>
    <dgm:cxn modelId="{6D26367B-42C1-4EFB-9B48-8E6079208EA7}" type="presParOf" srcId="{03E8A137-FA22-4D3C-8FA6-4373E98AC124}" destId="{9370B8DB-4226-4288-AAB5-3D2F5D61149C}" srcOrd="0" destOrd="0" presId="urn:microsoft.com/office/officeart/2018/2/layout/IconLabelList"/>
    <dgm:cxn modelId="{1D0BE91A-93D8-4309-91A7-D76EE4FD4B27}" type="presParOf" srcId="{03E8A137-FA22-4D3C-8FA6-4373E98AC124}" destId="{3873EA3F-2357-4E72-BFC0-2D1665D96419}" srcOrd="1" destOrd="0" presId="urn:microsoft.com/office/officeart/2018/2/layout/IconLabelList"/>
    <dgm:cxn modelId="{BD8D4D4E-AF10-47DC-9AFE-706AB07D67EC}" type="presParOf" srcId="{03E8A137-FA22-4D3C-8FA6-4373E98AC124}" destId="{AE01BB29-608B-415F-A259-E38A02DF05CF}" srcOrd="2" destOrd="0" presId="urn:microsoft.com/office/officeart/2018/2/layout/IconLabelList"/>
    <dgm:cxn modelId="{51B22100-3334-4356-8B3D-B73889C2A77F}" type="presParOf" srcId="{99C79B11-8463-4968-9787-58D67B75A903}" destId="{1D8389F8-D555-4D73-AC0E-8C21CDA12A8E}" srcOrd="9" destOrd="0" presId="urn:microsoft.com/office/officeart/2018/2/layout/IconLabelList"/>
    <dgm:cxn modelId="{9BAA5CCE-05D6-4E2E-8D71-AD2BA2CCD50C}" type="presParOf" srcId="{99C79B11-8463-4968-9787-58D67B75A903}" destId="{3E15A6A9-56C8-4515-8028-1440A7B46ADD}" srcOrd="10" destOrd="0" presId="urn:microsoft.com/office/officeart/2018/2/layout/IconLabelList"/>
    <dgm:cxn modelId="{7B007415-C107-48DA-B25E-102955B95C6A}" type="presParOf" srcId="{3E15A6A9-56C8-4515-8028-1440A7B46ADD}" destId="{BFD0ECC7-9397-45FC-903E-2C6AD19F38F8}" srcOrd="0" destOrd="0" presId="urn:microsoft.com/office/officeart/2018/2/layout/IconLabelList"/>
    <dgm:cxn modelId="{2D88DFA5-F543-4237-A848-CBAA081E079C}" type="presParOf" srcId="{3E15A6A9-56C8-4515-8028-1440A7B46ADD}" destId="{DC60ECAA-5821-4BDF-870B-0D50ED7BBF73}" srcOrd="1" destOrd="0" presId="urn:microsoft.com/office/officeart/2018/2/layout/IconLabelList"/>
    <dgm:cxn modelId="{8792A3D6-5157-48F7-A620-FA3F5FC37F8E}" type="presParOf" srcId="{3E15A6A9-56C8-4515-8028-1440A7B46ADD}" destId="{D6815615-6B1D-4E41-ACEC-7F78E34AE37B}" srcOrd="2" destOrd="0" presId="urn:microsoft.com/office/officeart/2018/2/layout/IconLabelList"/>
    <dgm:cxn modelId="{0C7B54EF-585C-43DB-AAE9-6A079F4EF6F8}" type="presParOf" srcId="{99C79B11-8463-4968-9787-58D67B75A903}" destId="{EDB4F55A-1710-4ACE-A854-30F42108B686}" srcOrd="11" destOrd="0" presId="urn:microsoft.com/office/officeart/2018/2/layout/IconLabelList"/>
    <dgm:cxn modelId="{32A5E3F6-723E-40DF-BF6C-172E4A0364EF}" type="presParOf" srcId="{99C79B11-8463-4968-9787-58D67B75A903}" destId="{1D34B606-4737-4DEF-9706-8D2802722D81}" srcOrd="12" destOrd="0" presId="urn:microsoft.com/office/officeart/2018/2/layout/IconLabelList"/>
    <dgm:cxn modelId="{D80FC5F2-E186-4F2B-8474-19C4154223B9}" type="presParOf" srcId="{1D34B606-4737-4DEF-9706-8D2802722D81}" destId="{A919BF47-4319-4A5C-A40C-EBE1640FD63F}" srcOrd="0" destOrd="0" presId="urn:microsoft.com/office/officeart/2018/2/layout/IconLabelList"/>
    <dgm:cxn modelId="{F7579811-BDEA-43EC-A367-93EB48FF46D5}" type="presParOf" srcId="{1D34B606-4737-4DEF-9706-8D2802722D81}" destId="{9E38A6D4-0CC1-49F1-AA95-9436670DF646}" srcOrd="1" destOrd="0" presId="urn:microsoft.com/office/officeart/2018/2/layout/IconLabelList"/>
    <dgm:cxn modelId="{816EA347-482F-416E-B537-1FC40067E8D0}" type="presParOf" srcId="{1D34B606-4737-4DEF-9706-8D2802722D81}" destId="{A28B2781-0B6F-4F5C-BD47-DEFF388F6CE2}" srcOrd="2" destOrd="0" presId="urn:microsoft.com/office/officeart/2018/2/layout/IconLabelList"/>
    <dgm:cxn modelId="{E60F6928-D6A2-425E-BF4B-C5D289393D38}" type="presParOf" srcId="{99C79B11-8463-4968-9787-58D67B75A903}" destId="{A0D12484-2F4F-40DE-A133-6E477F079FEA}" srcOrd="13" destOrd="0" presId="urn:microsoft.com/office/officeart/2018/2/layout/IconLabelList"/>
    <dgm:cxn modelId="{BA4ED95F-A4C4-4FC9-B6B5-8A7051EB938A}" type="presParOf" srcId="{99C79B11-8463-4968-9787-58D67B75A903}" destId="{ECD48F73-F6F3-4DD7-8A81-B1572512FB4C}" srcOrd="14" destOrd="0" presId="urn:microsoft.com/office/officeart/2018/2/layout/IconLabelList"/>
    <dgm:cxn modelId="{C650E5DF-1D1E-4A87-B228-5C66884995AA}" type="presParOf" srcId="{ECD48F73-F6F3-4DD7-8A81-B1572512FB4C}" destId="{FAF38E87-E586-4B3C-92E8-8D3E398423C9}" srcOrd="0" destOrd="0" presId="urn:microsoft.com/office/officeart/2018/2/layout/IconLabelList"/>
    <dgm:cxn modelId="{30DF1D82-0BE9-4978-8873-EC5B6F1600CE}" type="presParOf" srcId="{ECD48F73-F6F3-4DD7-8A81-B1572512FB4C}" destId="{AFB104D3-7F9F-446A-8E76-2E7EFB64D2DE}" srcOrd="1" destOrd="0" presId="urn:microsoft.com/office/officeart/2018/2/layout/IconLabelList"/>
    <dgm:cxn modelId="{8D5A4531-E42D-452A-84B1-D52F0F53EFC2}" type="presParOf" srcId="{ECD48F73-F6F3-4DD7-8A81-B1572512FB4C}" destId="{86F514C1-22E9-4892-99CA-EBF7DF68C61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DDA59D6-8DA7-4649-A128-B9950395D9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57170-A26A-4AB7-B493-5593BFBDE5B6}">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800"/>
            <a:t>What’s new?</a:t>
          </a:r>
          <a:endParaRPr lang="en-US" sz="2800"/>
        </a:p>
      </dgm:t>
    </dgm:pt>
    <dgm:pt modelId="{F8487075-BD4B-4357-9831-22E9E4E78DF4}" type="parTrans" cxnId="{C68A356A-192B-4389-9440-51FFCF2791C2}">
      <dgm:prSet/>
      <dgm:spPr/>
      <dgm:t>
        <a:bodyPr/>
        <a:lstStyle/>
        <a:p>
          <a:endParaRPr lang="en-US"/>
        </a:p>
      </dgm:t>
    </dgm:pt>
    <dgm:pt modelId="{B4B0EEB1-E876-40F1-A251-8EDB49179E5D}" type="sibTrans" cxnId="{C68A356A-192B-4389-9440-51FFCF2791C2}">
      <dgm:prSet/>
      <dgm:spPr/>
      <dgm:t>
        <a:bodyPr/>
        <a:lstStyle/>
        <a:p>
          <a:endParaRPr lang="en-US"/>
        </a:p>
      </dgm:t>
    </dgm:pt>
    <dgm:pt modelId="{6885B83F-007A-488C-8E04-32A4232F26E6}">
      <dgm:prSet custT="1"/>
      <dgm:spPr>
        <a:ln>
          <a:solidFill>
            <a:srgbClr val="1F7388"/>
          </a:solidFill>
        </a:ln>
      </dgm:spPr>
      <dgm:t>
        <a:bodyPr/>
        <a:lstStyle/>
        <a:p>
          <a:pPr rtl="0"/>
          <a:r>
            <a:rPr lang="en-US" sz="2400" kern="1200">
              <a:solidFill>
                <a:prstClr val="black">
                  <a:hueOff val="0"/>
                  <a:satOff val="0"/>
                  <a:lumOff val="0"/>
                  <a:alphaOff val="0"/>
                </a:prstClr>
              </a:solidFill>
              <a:latin typeface="Calibri" panose="020F0502020204030204"/>
              <a:ea typeface="+mn-ea"/>
              <a:cs typeface="+mn-cs"/>
            </a:rPr>
            <a:t>Included in due diligence expectation</a:t>
          </a:r>
        </a:p>
      </dgm:t>
    </dgm:pt>
    <dgm:pt modelId="{8F0672D3-EF37-450F-A725-E042F6A369D4}" type="parTrans" cxnId="{801C8B07-5458-4957-9988-1DDFC03DCF85}">
      <dgm:prSet/>
      <dgm:spPr/>
      <dgm:t>
        <a:bodyPr/>
        <a:lstStyle/>
        <a:p>
          <a:endParaRPr lang="en-US"/>
        </a:p>
      </dgm:t>
    </dgm:pt>
    <dgm:pt modelId="{E0229BFC-9C69-4650-9BA9-7F5C1177568D}" type="sibTrans" cxnId="{801C8B07-5458-4957-9988-1DDFC03DCF85}">
      <dgm:prSet/>
      <dgm:spPr/>
      <dgm:t>
        <a:bodyPr/>
        <a:lstStyle/>
        <a:p>
          <a:endParaRPr lang="en-US"/>
        </a:p>
      </dgm:t>
    </dgm:pt>
    <dgm:pt modelId="{7AB23530-A66D-426E-9E66-869F3A650371}">
      <dgm:prSet custT="1"/>
      <dgm:spPr/>
      <dgm:t>
        <a:bodyPr/>
        <a:lstStyle/>
        <a:p>
          <a:r>
            <a:rPr lang="en-US" sz="2400" kern="1200">
              <a:solidFill>
                <a:prstClr val="black">
                  <a:hueOff val="0"/>
                  <a:satOff val="0"/>
                  <a:lumOff val="0"/>
                  <a:alphaOff val="0"/>
                </a:prstClr>
              </a:solidFill>
              <a:latin typeface="Calibri" panose="020F0502020204030204"/>
              <a:ea typeface="+mn-ea"/>
              <a:cs typeface="+mn-cs"/>
            </a:rPr>
            <a:t>Sale, development, licensing, use of technology</a:t>
          </a:r>
        </a:p>
      </dgm:t>
    </dgm:pt>
    <dgm:pt modelId="{E04CFDFA-5523-45B3-BF2C-F5E75506B2C1}" type="parTrans" cxnId="{96AF5C3E-7D3B-4E0A-B557-6097E2BF6462}">
      <dgm:prSet/>
      <dgm:spPr/>
      <dgm:t>
        <a:bodyPr/>
        <a:lstStyle/>
        <a:p>
          <a:endParaRPr lang="en-US"/>
        </a:p>
      </dgm:t>
    </dgm:pt>
    <dgm:pt modelId="{58881775-6B55-428E-97A9-FAC9182E31F5}" type="sibTrans" cxnId="{96AF5C3E-7D3B-4E0A-B557-6097E2BF6462}">
      <dgm:prSet/>
      <dgm:spPr/>
      <dgm:t>
        <a:bodyPr/>
        <a:lstStyle/>
        <a:p>
          <a:endParaRPr lang="en-US"/>
        </a:p>
      </dgm:t>
    </dgm:pt>
    <dgm:pt modelId="{0FF50A91-A477-4017-8547-C96BB9A45F4E}">
      <dgm:prSet custT="1"/>
      <dgm:spPr/>
      <dgm:t>
        <a:bodyPr/>
        <a:lstStyle/>
        <a:p>
          <a:r>
            <a:rPr lang="en-US" sz="2400" kern="1200">
              <a:solidFill>
                <a:prstClr val="black">
                  <a:hueOff val="0"/>
                  <a:satOff val="0"/>
                  <a:lumOff val="0"/>
                  <a:alphaOff val="0"/>
                </a:prstClr>
              </a:solidFill>
              <a:latin typeface="Calibri" panose="020F0502020204030204"/>
              <a:ea typeface="+mn-ea"/>
              <a:cs typeface="+mn-cs"/>
            </a:rPr>
            <a:t>Data governance</a:t>
          </a:r>
        </a:p>
      </dgm:t>
    </dgm:pt>
    <dgm:pt modelId="{E2DC168E-FA39-4775-AC41-5CEEB5413648}" type="parTrans" cxnId="{F8F124F4-C8D2-486F-ABEB-3F56BE88A772}">
      <dgm:prSet/>
      <dgm:spPr/>
      <dgm:t>
        <a:bodyPr/>
        <a:lstStyle/>
        <a:p>
          <a:endParaRPr lang="en-US"/>
        </a:p>
      </dgm:t>
    </dgm:pt>
    <dgm:pt modelId="{DA94A443-F7DF-481E-869D-F4A34691AE26}" type="sibTrans" cxnId="{F8F124F4-C8D2-486F-ABEB-3F56BE88A772}">
      <dgm:prSet/>
      <dgm:spPr/>
      <dgm:t>
        <a:bodyPr/>
        <a:lstStyle/>
        <a:p>
          <a:endParaRPr lang="en-US"/>
        </a:p>
      </dgm:t>
    </dgm:pt>
    <dgm:pt modelId="{C6E6E82D-AF31-42C0-8038-D089B1C9854B}">
      <dgm:prSet custT="1"/>
      <dgm:spPr/>
      <dgm:t>
        <a:bodyPr/>
        <a:lstStyle/>
        <a:p>
          <a:r>
            <a:rPr lang="en-US" sz="2400" kern="1200">
              <a:solidFill>
                <a:prstClr val="black">
                  <a:hueOff val="0"/>
                  <a:satOff val="0"/>
                  <a:lumOff val="0"/>
                  <a:alphaOff val="0"/>
                </a:prstClr>
              </a:solidFill>
              <a:latin typeface="Calibri" panose="020F0502020204030204"/>
              <a:ea typeface="+mn-ea"/>
              <a:cs typeface="+mn-cs"/>
            </a:rPr>
            <a:t>High-risk contexts</a:t>
          </a:r>
        </a:p>
      </dgm:t>
    </dgm:pt>
    <dgm:pt modelId="{A8CE2AEF-DEAB-4715-8FB5-B4A46A1CFD02}" type="parTrans" cxnId="{3CA92842-8512-41B7-93C3-B4144BD6A2BD}">
      <dgm:prSet/>
      <dgm:spPr/>
      <dgm:t>
        <a:bodyPr/>
        <a:lstStyle/>
        <a:p>
          <a:endParaRPr lang="en-US"/>
        </a:p>
      </dgm:t>
    </dgm:pt>
    <dgm:pt modelId="{01702FFC-F58D-4E6D-A1ED-27AEAC39D16E}" type="sibTrans" cxnId="{3CA92842-8512-41B7-93C3-B4144BD6A2BD}">
      <dgm:prSet/>
      <dgm:spPr/>
      <dgm:t>
        <a:bodyPr/>
        <a:lstStyle/>
        <a:p>
          <a:endParaRPr lang="en-US"/>
        </a:p>
      </dgm:t>
    </dgm:pt>
    <dgm:pt modelId="{AEDCC3E5-4758-4CEC-A6AD-7ED6518B75F6}">
      <dgm:prSet custT="1"/>
      <dgm:spPr/>
      <dgm:t>
        <a:bodyPr/>
        <a:lstStyle/>
        <a:p>
          <a:r>
            <a:rPr lang="en-US" sz="2400" kern="1200">
              <a:solidFill>
                <a:prstClr val="black">
                  <a:hueOff val="0"/>
                  <a:satOff val="0"/>
                  <a:lumOff val="0"/>
                  <a:alphaOff val="0"/>
                </a:prstClr>
              </a:solidFill>
              <a:latin typeface="Calibri" panose="020F0502020204030204"/>
              <a:ea typeface="+mn-ea"/>
              <a:cs typeface="+mn-cs"/>
            </a:rPr>
            <a:t>Digital security</a:t>
          </a:r>
        </a:p>
      </dgm:t>
    </dgm:pt>
    <dgm:pt modelId="{7ED59A69-9A48-4A35-A61A-510616AFD2A3}" type="parTrans" cxnId="{276694B5-21FC-486F-8D3E-6AE0CEB08402}">
      <dgm:prSet/>
      <dgm:spPr/>
      <dgm:t>
        <a:bodyPr/>
        <a:lstStyle/>
        <a:p>
          <a:endParaRPr lang="en-US"/>
        </a:p>
      </dgm:t>
    </dgm:pt>
    <dgm:pt modelId="{3C684F3B-3320-4346-8897-7D66106ADD3F}" type="sibTrans" cxnId="{276694B5-21FC-486F-8D3E-6AE0CEB08402}">
      <dgm:prSet/>
      <dgm:spPr/>
      <dgm:t>
        <a:bodyPr/>
        <a:lstStyle/>
        <a:p>
          <a:endParaRPr lang="en-US"/>
        </a:p>
      </dgm:t>
    </dgm:pt>
    <dgm:pt modelId="{82558675-943D-491A-8D02-601518C27047}" type="pres">
      <dgm:prSet presAssocID="{5DDA59D6-8DA7-4649-A128-B9950395D9F0}" presName="linear" presStyleCnt="0">
        <dgm:presLayoutVars>
          <dgm:dir/>
          <dgm:animLvl val="lvl"/>
          <dgm:resizeHandles val="exact"/>
        </dgm:presLayoutVars>
      </dgm:prSet>
      <dgm:spPr/>
    </dgm:pt>
    <dgm:pt modelId="{75A02E80-BC2E-4251-ACBA-49D7236F98FC}" type="pres">
      <dgm:prSet presAssocID="{73D57170-A26A-4AB7-B493-5593BFBDE5B6}" presName="parentLin" presStyleCnt="0"/>
      <dgm:spPr/>
    </dgm:pt>
    <dgm:pt modelId="{93887CBA-9CA0-4EAC-80FD-03EAE3616E13}" type="pres">
      <dgm:prSet presAssocID="{73D57170-A26A-4AB7-B493-5593BFBDE5B6}" presName="parentLeftMargin" presStyleLbl="node1" presStyleIdx="0" presStyleCnt="1"/>
      <dgm:spPr/>
    </dgm:pt>
    <dgm:pt modelId="{84959EAA-3C13-4823-BF6D-81257F0C2CD7}" type="pres">
      <dgm:prSet presAssocID="{73D57170-A26A-4AB7-B493-5593BFBDE5B6}" presName="parentText" presStyleLbl="node1" presStyleIdx="0" presStyleCnt="1" custScaleY="44165" custLinFactNeighborX="7882" custLinFactNeighborY="-23100">
        <dgm:presLayoutVars>
          <dgm:chMax val="0"/>
          <dgm:bulletEnabled val="1"/>
        </dgm:presLayoutVars>
      </dgm:prSet>
      <dgm:spPr/>
    </dgm:pt>
    <dgm:pt modelId="{0DF1C865-48CB-4390-A0B1-79242C99D008}" type="pres">
      <dgm:prSet presAssocID="{73D57170-A26A-4AB7-B493-5593BFBDE5B6}" presName="negativeSpace" presStyleCnt="0"/>
      <dgm:spPr/>
    </dgm:pt>
    <dgm:pt modelId="{D9AC2798-15B7-4D45-B5C7-AE6E50DB6EE7}" type="pres">
      <dgm:prSet presAssocID="{73D57170-A26A-4AB7-B493-5593BFBDE5B6}" presName="childText" presStyleLbl="conFgAcc1" presStyleIdx="0" presStyleCnt="1" custScaleY="81378" custLinFactNeighborY="11000">
        <dgm:presLayoutVars>
          <dgm:bulletEnabled val="1"/>
        </dgm:presLayoutVars>
      </dgm:prSet>
      <dgm:spPr/>
    </dgm:pt>
  </dgm:ptLst>
  <dgm:cxnLst>
    <dgm:cxn modelId="{801C8B07-5458-4957-9988-1DDFC03DCF85}" srcId="{73D57170-A26A-4AB7-B493-5593BFBDE5B6}" destId="{6885B83F-007A-488C-8E04-32A4232F26E6}" srcOrd="0" destOrd="0" parTransId="{8F0672D3-EF37-450F-A725-E042F6A369D4}" sibTransId="{E0229BFC-9C69-4650-9BA9-7F5C1177568D}"/>
    <dgm:cxn modelId="{3F0BAA17-52AA-4ED9-B101-E6FD0C89E273}" type="presOf" srcId="{7AB23530-A66D-426E-9E66-869F3A650371}" destId="{D9AC2798-15B7-4D45-B5C7-AE6E50DB6EE7}" srcOrd="0" destOrd="1" presId="urn:microsoft.com/office/officeart/2005/8/layout/list1"/>
    <dgm:cxn modelId="{1EF2D42D-76BB-46B1-BE1B-237025DEA967}" type="presOf" srcId="{C6E6E82D-AF31-42C0-8038-D089B1C9854B}" destId="{D9AC2798-15B7-4D45-B5C7-AE6E50DB6EE7}" srcOrd="0" destOrd="3" presId="urn:microsoft.com/office/officeart/2005/8/layout/list1"/>
    <dgm:cxn modelId="{96AF5C3E-7D3B-4E0A-B557-6097E2BF6462}" srcId="{73D57170-A26A-4AB7-B493-5593BFBDE5B6}" destId="{7AB23530-A66D-426E-9E66-869F3A650371}" srcOrd="1" destOrd="0" parTransId="{E04CFDFA-5523-45B3-BF2C-F5E75506B2C1}" sibTransId="{58881775-6B55-428E-97A9-FAC9182E31F5}"/>
    <dgm:cxn modelId="{3CA92842-8512-41B7-93C3-B4144BD6A2BD}" srcId="{73D57170-A26A-4AB7-B493-5593BFBDE5B6}" destId="{C6E6E82D-AF31-42C0-8038-D089B1C9854B}" srcOrd="3" destOrd="0" parTransId="{A8CE2AEF-DEAB-4715-8FB5-B4A46A1CFD02}" sibTransId="{01702FFC-F58D-4E6D-A1ED-27AEAC39D16E}"/>
    <dgm:cxn modelId="{5E0B1746-63FF-493F-8B4B-44EFDEC60EEE}" type="presOf" srcId="{73D57170-A26A-4AB7-B493-5593BFBDE5B6}" destId="{93887CBA-9CA0-4EAC-80FD-03EAE3616E13}" srcOrd="0" destOrd="0" presId="urn:microsoft.com/office/officeart/2005/8/layout/list1"/>
    <dgm:cxn modelId="{C68A356A-192B-4389-9440-51FFCF2791C2}" srcId="{5DDA59D6-8DA7-4649-A128-B9950395D9F0}" destId="{73D57170-A26A-4AB7-B493-5593BFBDE5B6}" srcOrd="0" destOrd="0" parTransId="{F8487075-BD4B-4357-9831-22E9E4E78DF4}" sibTransId="{B4B0EEB1-E876-40F1-A251-8EDB49179E5D}"/>
    <dgm:cxn modelId="{F3192C8F-7F6B-4A47-B57C-A9A3CE169AD7}" type="presOf" srcId="{5DDA59D6-8DA7-4649-A128-B9950395D9F0}" destId="{82558675-943D-491A-8D02-601518C27047}" srcOrd="0" destOrd="0" presId="urn:microsoft.com/office/officeart/2005/8/layout/list1"/>
    <dgm:cxn modelId="{276694B5-21FC-486F-8D3E-6AE0CEB08402}" srcId="{73D57170-A26A-4AB7-B493-5593BFBDE5B6}" destId="{AEDCC3E5-4758-4CEC-A6AD-7ED6518B75F6}" srcOrd="4" destOrd="0" parTransId="{7ED59A69-9A48-4A35-A61A-510616AFD2A3}" sibTransId="{3C684F3B-3320-4346-8897-7D66106ADD3F}"/>
    <dgm:cxn modelId="{9327A2C2-0F53-4211-8392-0A1674330851}" type="presOf" srcId="{0FF50A91-A477-4017-8547-C96BB9A45F4E}" destId="{D9AC2798-15B7-4D45-B5C7-AE6E50DB6EE7}" srcOrd="0" destOrd="2" presId="urn:microsoft.com/office/officeart/2005/8/layout/list1"/>
    <dgm:cxn modelId="{C5D9A7C2-6047-4720-A36A-1200B070625A}" type="presOf" srcId="{AEDCC3E5-4758-4CEC-A6AD-7ED6518B75F6}" destId="{D9AC2798-15B7-4D45-B5C7-AE6E50DB6EE7}" srcOrd="0" destOrd="4" presId="urn:microsoft.com/office/officeart/2005/8/layout/list1"/>
    <dgm:cxn modelId="{F8F124F4-C8D2-486F-ABEB-3F56BE88A772}" srcId="{73D57170-A26A-4AB7-B493-5593BFBDE5B6}" destId="{0FF50A91-A477-4017-8547-C96BB9A45F4E}" srcOrd="2" destOrd="0" parTransId="{E2DC168E-FA39-4775-AC41-5CEEB5413648}" sibTransId="{DA94A443-F7DF-481E-869D-F4A34691AE26}"/>
    <dgm:cxn modelId="{FB0E7CF7-1D6D-4968-882F-8924A9F92D11}" type="presOf" srcId="{73D57170-A26A-4AB7-B493-5593BFBDE5B6}" destId="{84959EAA-3C13-4823-BF6D-81257F0C2CD7}" srcOrd="1" destOrd="0" presId="urn:microsoft.com/office/officeart/2005/8/layout/list1"/>
    <dgm:cxn modelId="{1943ADFC-6094-4FD4-83EA-40F2B89413A3}" type="presOf" srcId="{6885B83F-007A-488C-8E04-32A4232F26E6}" destId="{D9AC2798-15B7-4D45-B5C7-AE6E50DB6EE7}" srcOrd="0" destOrd="0" presId="urn:microsoft.com/office/officeart/2005/8/layout/list1"/>
    <dgm:cxn modelId="{DF3E905F-9FEF-4FE3-8B83-7D9354A7B8F4}" type="presParOf" srcId="{82558675-943D-491A-8D02-601518C27047}" destId="{75A02E80-BC2E-4251-ACBA-49D7236F98FC}" srcOrd="0" destOrd="0" presId="urn:microsoft.com/office/officeart/2005/8/layout/list1"/>
    <dgm:cxn modelId="{F24422DD-FD06-4740-B8D0-559669D07A6C}" type="presParOf" srcId="{75A02E80-BC2E-4251-ACBA-49D7236F98FC}" destId="{93887CBA-9CA0-4EAC-80FD-03EAE3616E13}" srcOrd="0" destOrd="0" presId="urn:microsoft.com/office/officeart/2005/8/layout/list1"/>
    <dgm:cxn modelId="{9B785381-DFF0-463D-9F7F-6F24014B2145}" type="presParOf" srcId="{75A02E80-BC2E-4251-ACBA-49D7236F98FC}" destId="{84959EAA-3C13-4823-BF6D-81257F0C2CD7}" srcOrd="1" destOrd="0" presId="urn:microsoft.com/office/officeart/2005/8/layout/list1"/>
    <dgm:cxn modelId="{5317895E-E8FD-4C5F-9C6C-1E463783868B}" type="presParOf" srcId="{82558675-943D-491A-8D02-601518C27047}" destId="{0DF1C865-48CB-4390-A0B1-79242C99D008}" srcOrd="1" destOrd="0" presId="urn:microsoft.com/office/officeart/2005/8/layout/list1"/>
    <dgm:cxn modelId="{724AB6E6-14A2-4708-8AED-092D569478D6}" type="presParOf" srcId="{82558675-943D-491A-8D02-601518C27047}" destId="{D9AC2798-15B7-4D45-B5C7-AE6E50DB6EE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DDA59D6-8DA7-4649-A128-B9950395D9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57170-A26A-4AB7-B493-5593BFBDE5B6}">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900"/>
            <a:t>What’s new?</a:t>
          </a:r>
          <a:endParaRPr lang="en-US" sz="2900"/>
        </a:p>
      </dgm:t>
    </dgm:pt>
    <dgm:pt modelId="{F8487075-BD4B-4357-9831-22E9E4E78DF4}" type="parTrans" cxnId="{C68A356A-192B-4389-9440-51FFCF2791C2}">
      <dgm:prSet/>
      <dgm:spPr/>
      <dgm:t>
        <a:bodyPr/>
        <a:lstStyle/>
        <a:p>
          <a:endParaRPr lang="en-US"/>
        </a:p>
      </dgm:t>
    </dgm:pt>
    <dgm:pt modelId="{B4B0EEB1-E876-40F1-A251-8EDB49179E5D}" type="sibTrans" cxnId="{C68A356A-192B-4389-9440-51FFCF2791C2}">
      <dgm:prSet/>
      <dgm:spPr/>
      <dgm:t>
        <a:bodyPr/>
        <a:lstStyle/>
        <a:p>
          <a:endParaRPr lang="en-US"/>
        </a:p>
      </dgm:t>
    </dgm:pt>
    <dgm:pt modelId="{6885B83F-007A-488C-8E04-32A4232F26E6}">
      <dgm:prSet custT="1"/>
      <dgm:spPr>
        <a:ln>
          <a:solidFill>
            <a:srgbClr val="1F7388"/>
          </a:solidFill>
        </a:ln>
      </dgm:spPr>
      <dgm:t>
        <a:bodyPr/>
        <a:lstStyle/>
        <a:p>
          <a:r>
            <a:rPr lang="en-US" sz="2400"/>
            <a:t>RBC initiatives and competition law </a:t>
          </a:r>
        </a:p>
      </dgm:t>
    </dgm:pt>
    <dgm:pt modelId="{8F0672D3-EF37-450F-A725-E042F6A369D4}" type="parTrans" cxnId="{801C8B07-5458-4957-9988-1DDFC03DCF85}">
      <dgm:prSet/>
      <dgm:spPr/>
      <dgm:t>
        <a:bodyPr/>
        <a:lstStyle/>
        <a:p>
          <a:endParaRPr lang="en-US"/>
        </a:p>
      </dgm:t>
    </dgm:pt>
    <dgm:pt modelId="{E0229BFC-9C69-4650-9BA9-7F5C1177568D}" type="sibTrans" cxnId="{801C8B07-5458-4957-9988-1DDFC03DCF85}">
      <dgm:prSet/>
      <dgm:spPr/>
      <dgm:t>
        <a:bodyPr/>
        <a:lstStyle/>
        <a:p>
          <a:endParaRPr lang="en-US"/>
        </a:p>
      </dgm:t>
    </dgm:pt>
    <dgm:pt modelId="{AF7CB471-CA66-4AC4-A067-505C2BD52F47}">
      <dgm:prSet/>
      <dgm:spPr/>
      <dgm:t>
        <a:bodyPr/>
        <a:lstStyle/>
        <a:p>
          <a:r>
            <a:rPr lang="en-US"/>
            <a:t>Labour input </a:t>
          </a:r>
        </a:p>
      </dgm:t>
    </dgm:pt>
    <dgm:pt modelId="{C0153EB3-0293-43CA-88E9-E0D197EA1595}" type="parTrans" cxnId="{48DD9106-8DAE-4D8E-85EE-7DBA7908EACB}">
      <dgm:prSet/>
      <dgm:spPr/>
      <dgm:t>
        <a:bodyPr/>
        <a:lstStyle/>
        <a:p>
          <a:endParaRPr lang="en-US"/>
        </a:p>
      </dgm:t>
    </dgm:pt>
    <dgm:pt modelId="{FA6BA704-26DD-4CFE-B3C3-ED102CBA5038}" type="sibTrans" cxnId="{48DD9106-8DAE-4D8E-85EE-7DBA7908EACB}">
      <dgm:prSet/>
      <dgm:spPr/>
      <dgm:t>
        <a:bodyPr/>
        <a:lstStyle/>
        <a:p>
          <a:endParaRPr lang="en-US"/>
        </a:p>
      </dgm:t>
    </dgm:pt>
    <dgm:pt modelId="{82558675-943D-491A-8D02-601518C27047}" type="pres">
      <dgm:prSet presAssocID="{5DDA59D6-8DA7-4649-A128-B9950395D9F0}" presName="linear" presStyleCnt="0">
        <dgm:presLayoutVars>
          <dgm:dir/>
          <dgm:animLvl val="lvl"/>
          <dgm:resizeHandles val="exact"/>
        </dgm:presLayoutVars>
      </dgm:prSet>
      <dgm:spPr/>
    </dgm:pt>
    <dgm:pt modelId="{75A02E80-BC2E-4251-ACBA-49D7236F98FC}" type="pres">
      <dgm:prSet presAssocID="{73D57170-A26A-4AB7-B493-5593BFBDE5B6}" presName="parentLin" presStyleCnt="0"/>
      <dgm:spPr/>
    </dgm:pt>
    <dgm:pt modelId="{93887CBA-9CA0-4EAC-80FD-03EAE3616E13}" type="pres">
      <dgm:prSet presAssocID="{73D57170-A26A-4AB7-B493-5593BFBDE5B6}" presName="parentLeftMargin" presStyleLbl="node1" presStyleIdx="0" presStyleCnt="1"/>
      <dgm:spPr/>
    </dgm:pt>
    <dgm:pt modelId="{84959EAA-3C13-4823-BF6D-81257F0C2CD7}" type="pres">
      <dgm:prSet presAssocID="{73D57170-A26A-4AB7-B493-5593BFBDE5B6}" presName="parentText" presStyleLbl="node1" presStyleIdx="0" presStyleCnt="1" custScaleY="44165" custLinFactNeighborX="7882" custLinFactNeighborY="-23100">
        <dgm:presLayoutVars>
          <dgm:chMax val="0"/>
          <dgm:bulletEnabled val="1"/>
        </dgm:presLayoutVars>
      </dgm:prSet>
      <dgm:spPr/>
    </dgm:pt>
    <dgm:pt modelId="{0DF1C865-48CB-4390-A0B1-79242C99D008}" type="pres">
      <dgm:prSet presAssocID="{73D57170-A26A-4AB7-B493-5593BFBDE5B6}" presName="negativeSpace" presStyleCnt="0"/>
      <dgm:spPr/>
    </dgm:pt>
    <dgm:pt modelId="{D9AC2798-15B7-4D45-B5C7-AE6E50DB6EE7}" type="pres">
      <dgm:prSet presAssocID="{73D57170-A26A-4AB7-B493-5593BFBDE5B6}" presName="childText" presStyleLbl="conFgAcc1" presStyleIdx="0" presStyleCnt="1" custScaleY="57210" custLinFactNeighborX="-394" custLinFactNeighborY="14938">
        <dgm:presLayoutVars>
          <dgm:bulletEnabled val="1"/>
        </dgm:presLayoutVars>
      </dgm:prSet>
      <dgm:spPr/>
    </dgm:pt>
  </dgm:ptLst>
  <dgm:cxnLst>
    <dgm:cxn modelId="{48DD9106-8DAE-4D8E-85EE-7DBA7908EACB}" srcId="{73D57170-A26A-4AB7-B493-5593BFBDE5B6}" destId="{AF7CB471-CA66-4AC4-A067-505C2BD52F47}" srcOrd="1" destOrd="0" parTransId="{C0153EB3-0293-43CA-88E9-E0D197EA1595}" sibTransId="{FA6BA704-26DD-4CFE-B3C3-ED102CBA5038}"/>
    <dgm:cxn modelId="{801C8B07-5458-4957-9988-1DDFC03DCF85}" srcId="{73D57170-A26A-4AB7-B493-5593BFBDE5B6}" destId="{6885B83F-007A-488C-8E04-32A4232F26E6}" srcOrd="0" destOrd="0" parTransId="{8F0672D3-EF37-450F-A725-E042F6A369D4}" sibTransId="{E0229BFC-9C69-4650-9BA9-7F5C1177568D}"/>
    <dgm:cxn modelId="{5E0B1746-63FF-493F-8B4B-44EFDEC60EEE}" type="presOf" srcId="{73D57170-A26A-4AB7-B493-5593BFBDE5B6}" destId="{93887CBA-9CA0-4EAC-80FD-03EAE3616E13}" srcOrd="0" destOrd="0" presId="urn:microsoft.com/office/officeart/2005/8/layout/list1"/>
    <dgm:cxn modelId="{C68A356A-192B-4389-9440-51FFCF2791C2}" srcId="{5DDA59D6-8DA7-4649-A128-B9950395D9F0}" destId="{73D57170-A26A-4AB7-B493-5593BFBDE5B6}" srcOrd="0" destOrd="0" parTransId="{F8487075-BD4B-4357-9831-22E9E4E78DF4}" sibTransId="{B4B0EEB1-E876-40F1-A251-8EDB49179E5D}"/>
    <dgm:cxn modelId="{F3192C8F-7F6B-4A47-B57C-A9A3CE169AD7}" type="presOf" srcId="{5DDA59D6-8DA7-4649-A128-B9950395D9F0}" destId="{82558675-943D-491A-8D02-601518C27047}" srcOrd="0" destOrd="0" presId="urn:microsoft.com/office/officeart/2005/8/layout/list1"/>
    <dgm:cxn modelId="{3DCE9DCA-B86E-4033-BE00-48B71BEDB17C}" type="presOf" srcId="{AF7CB471-CA66-4AC4-A067-505C2BD52F47}" destId="{D9AC2798-15B7-4D45-B5C7-AE6E50DB6EE7}" srcOrd="0" destOrd="1" presId="urn:microsoft.com/office/officeart/2005/8/layout/list1"/>
    <dgm:cxn modelId="{FB0E7CF7-1D6D-4968-882F-8924A9F92D11}" type="presOf" srcId="{73D57170-A26A-4AB7-B493-5593BFBDE5B6}" destId="{84959EAA-3C13-4823-BF6D-81257F0C2CD7}" srcOrd="1" destOrd="0" presId="urn:microsoft.com/office/officeart/2005/8/layout/list1"/>
    <dgm:cxn modelId="{1943ADFC-6094-4FD4-83EA-40F2B89413A3}" type="presOf" srcId="{6885B83F-007A-488C-8E04-32A4232F26E6}" destId="{D9AC2798-15B7-4D45-B5C7-AE6E50DB6EE7}" srcOrd="0" destOrd="0" presId="urn:microsoft.com/office/officeart/2005/8/layout/list1"/>
    <dgm:cxn modelId="{DF3E905F-9FEF-4FE3-8B83-7D9354A7B8F4}" type="presParOf" srcId="{82558675-943D-491A-8D02-601518C27047}" destId="{75A02E80-BC2E-4251-ACBA-49D7236F98FC}" srcOrd="0" destOrd="0" presId="urn:microsoft.com/office/officeart/2005/8/layout/list1"/>
    <dgm:cxn modelId="{F24422DD-FD06-4740-B8D0-559669D07A6C}" type="presParOf" srcId="{75A02E80-BC2E-4251-ACBA-49D7236F98FC}" destId="{93887CBA-9CA0-4EAC-80FD-03EAE3616E13}" srcOrd="0" destOrd="0" presId="urn:microsoft.com/office/officeart/2005/8/layout/list1"/>
    <dgm:cxn modelId="{9B785381-DFF0-463D-9F7F-6F24014B2145}" type="presParOf" srcId="{75A02E80-BC2E-4251-ACBA-49D7236F98FC}" destId="{84959EAA-3C13-4823-BF6D-81257F0C2CD7}" srcOrd="1" destOrd="0" presId="urn:microsoft.com/office/officeart/2005/8/layout/list1"/>
    <dgm:cxn modelId="{5317895E-E8FD-4C5F-9C6C-1E463783868B}" type="presParOf" srcId="{82558675-943D-491A-8D02-601518C27047}" destId="{0DF1C865-48CB-4390-A0B1-79242C99D008}" srcOrd="1" destOrd="0" presId="urn:microsoft.com/office/officeart/2005/8/layout/list1"/>
    <dgm:cxn modelId="{724AB6E6-14A2-4708-8AED-092D569478D6}" type="presParOf" srcId="{82558675-943D-491A-8D02-601518C27047}" destId="{D9AC2798-15B7-4D45-B5C7-AE6E50DB6EE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DDA59D6-8DA7-4649-A128-B9950395D9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57170-A26A-4AB7-B493-5593BFBDE5B6}">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900"/>
            <a:t>What’s new?</a:t>
          </a:r>
          <a:endParaRPr lang="en-US" sz="2900"/>
        </a:p>
      </dgm:t>
    </dgm:pt>
    <dgm:pt modelId="{F8487075-BD4B-4357-9831-22E9E4E78DF4}" type="parTrans" cxnId="{C68A356A-192B-4389-9440-51FFCF2791C2}">
      <dgm:prSet/>
      <dgm:spPr/>
      <dgm:t>
        <a:bodyPr/>
        <a:lstStyle/>
        <a:p>
          <a:endParaRPr lang="en-US"/>
        </a:p>
      </dgm:t>
    </dgm:pt>
    <dgm:pt modelId="{B4B0EEB1-E876-40F1-A251-8EDB49179E5D}" type="sibTrans" cxnId="{C68A356A-192B-4389-9440-51FFCF2791C2}">
      <dgm:prSet/>
      <dgm:spPr/>
      <dgm:t>
        <a:bodyPr/>
        <a:lstStyle/>
        <a:p>
          <a:endParaRPr lang="en-US"/>
        </a:p>
      </dgm:t>
    </dgm:pt>
    <dgm:pt modelId="{6885B83F-007A-488C-8E04-32A4232F26E6}">
      <dgm:prSet custT="1"/>
      <dgm:spPr>
        <a:ln>
          <a:solidFill>
            <a:srgbClr val="1F7388"/>
          </a:solidFill>
        </a:ln>
      </dgm:spPr>
      <dgm:t>
        <a:bodyPr/>
        <a:lstStyle/>
        <a:p>
          <a:r>
            <a:rPr lang="en-US" sz="2400"/>
            <a:t>Highlights provisions of the BEPS project </a:t>
          </a:r>
        </a:p>
      </dgm:t>
    </dgm:pt>
    <dgm:pt modelId="{8F0672D3-EF37-450F-A725-E042F6A369D4}" type="parTrans" cxnId="{801C8B07-5458-4957-9988-1DDFC03DCF85}">
      <dgm:prSet/>
      <dgm:spPr/>
      <dgm:t>
        <a:bodyPr/>
        <a:lstStyle/>
        <a:p>
          <a:endParaRPr lang="en-US"/>
        </a:p>
      </dgm:t>
    </dgm:pt>
    <dgm:pt modelId="{E0229BFC-9C69-4650-9BA9-7F5C1177568D}" type="sibTrans" cxnId="{801C8B07-5458-4957-9988-1DDFC03DCF85}">
      <dgm:prSet/>
      <dgm:spPr/>
      <dgm:t>
        <a:bodyPr/>
        <a:lstStyle/>
        <a:p>
          <a:endParaRPr lang="en-US"/>
        </a:p>
      </dgm:t>
    </dgm:pt>
    <dgm:pt modelId="{82558675-943D-491A-8D02-601518C27047}" type="pres">
      <dgm:prSet presAssocID="{5DDA59D6-8DA7-4649-A128-B9950395D9F0}" presName="linear" presStyleCnt="0">
        <dgm:presLayoutVars>
          <dgm:dir/>
          <dgm:animLvl val="lvl"/>
          <dgm:resizeHandles val="exact"/>
        </dgm:presLayoutVars>
      </dgm:prSet>
      <dgm:spPr/>
    </dgm:pt>
    <dgm:pt modelId="{75A02E80-BC2E-4251-ACBA-49D7236F98FC}" type="pres">
      <dgm:prSet presAssocID="{73D57170-A26A-4AB7-B493-5593BFBDE5B6}" presName="parentLin" presStyleCnt="0"/>
      <dgm:spPr/>
    </dgm:pt>
    <dgm:pt modelId="{93887CBA-9CA0-4EAC-80FD-03EAE3616E13}" type="pres">
      <dgm:prSet presAssocID="{73D57170-A26A-4AB7-B493-5593BFBDE5B6}" presName="parentLeftMargin" presStyleLbl="node1" presStyleIdx="0" presStyleCnt="1"/>
      <dgm:spPr/>
    </dgm:pt>
    <dgm:pt modelId="{84959EAA-3C13-4823-BF6D-81257F0C2CD7}" type="pres">
      <dgm:prSet presAssocID="{73D57170-A26A-4AB7-B493-5593BFBDE5B6}" presName="parentText" presStyleLbl="node1" presStyleIdx="0" presStyleCnt="1" custScaleY="44165" custLinFactNeighborX="7882" custLinFactNeighborY="-23100">
        <dgm:presLayoutVars>
          <dgm:chMax val="0"/>
          <dgm:bulletEnabled val="1"/>
        </dgm:presLayoutVars>
      </dgm:prSet>
      <dgm:spPr/>
    </dgm:pt>
    <dgm:pt modelId="{0DF1C865-48CB-4390-A0B1-79242C99D008}" type="pres">
      <dgm:prSet presAssocID="{73D57170-A26A-4AB7-B493-5593BFBDE5B6}" presName="negativeSpace" presStyleCnt="0"/>
      <dgm:spPr/>
    </dgm:pt>
    <dgm:pt modelId="{D9AC2798-15B7-4D45-B5C7-AE6E50DB6EE7}" type="pres">
      <dgm:prSet presAssocID="{73D57170-A26A-4AB7-B493-5593BFBDE5B6}" presName="childText" presStyleLbl="conFgAcc1" presStyleIdx="0" presStyleCnt="1" custScaleY="57210" custLinFactNeighborX="-394" custLinFactNeighborY="14938">
        <dgm:presLayoutVars>
          <dgm:bulletEnabled val="1"/>
        </dgm:presLayoutVars>
      </dgm:prSet>
      <dgm:spPr/>
    </dgm:pt>
  </dgm:ptLst>
  <dgm:cxnLst>
    <dgm:cxn modelId="{801C8B07-5458-4957-9988-1DDFC03DCF85}" srcId="{73D57170-A26A-4AB7-B493-5593BFBDE5B6}" destId="{6885B83F-007A-488C-8E04-32A4232F26E6}" srcOrd="0" destOrd="0" parTransId="{8F0672D3-EF37-450F-A725-E042F6A369D4}" sibTransId="{E0229BFC-9C69-4650-9BA9-7F5C1177568D}"/>
    <dgm:cxn modelId="{5E0B1746-63FF-493F-8B4B-44EFDEC60EEE}" type="presOf" srcId="{73D57170-A26A-4AB7-B493-5593BFBDE5B6}" destId="{93887CBA-9CA0-4EAC-80FD-03EAE3616E13}" srcOrd="0" destOrd="0" presId="urn:microsoft.com/office/officeart/2005/8/layout/list1"/>
    <dgm:cxn modelId="{C68A356A-192B-4389-9440-51FFCF2791C2}" srcId="{5DDA59D6-8DA7-4649-A128-B9950395D9F0}" destId="{73D57170-A26A-4AB7-B493-5593BFBDE5B6}" srcOrd="0" destOrd="0" parTransId="{F8487075-BD4B-4357-9831-22E9E4E78DF4}" sibTransId="{B4B0EEB1-E876-40F1-A251-8EDB49179E5D}"/>
    <dgm:cxn modelId="{F3192C8F-7F6B-4A47-B57C-A9A3CE169AD7}" type="presOf" srcId="{5DDA59D6-8DA7-4649-A128-B9950395D9F0}" destId="{82558675-943D-491A-8D02-601518C27047}" srcOrd="0" destOrd="0" presId="urn:microsoft.com/office/officeart/2005/8/layout/list1"/>
    <dgm:cxn modelId="{FB0E7CF7-1D6D-4968-882F-8924A9F92D11}" type="presOf" srcId="{73D57170-A26A-4AB7-B493-5593BFBDE5B6}" destId="{84959EAA-3C13-4823-BF6D-81257F0C2CD7}" srcOrd="1" destOrd="0" presId="urn:microsoft.com/office/officeart/2005/8/layout/list1"/>
    <dgm:cxn modelId="{1943ADFC-6094-4FD4-83EA-40F2B89413A3}" type="presOf" srcId="{6885B83F-007A-488C-8E04-32A4232F26E6}" destId="{D9AC2798-15B7-4D45-B5C7-AE6E50DB6EE7}" srcOrd="0" destOrd="0" presId="urn:microsoft.com/office/officeart/2005/8/layout/list1"/>
    <dgm:cxn modelId="{DF3E905F-9FEF-4FE3-8B83-7D9354A7B8F4}" type="presParOf" srcId="{82558675-943D-491A-8D02-601518C27047}" destId="{75A02E80-BC2E-4251-ACBA-49D7236F98FC}" srcOrd="0" destOrd="0" presId="urn:microsoft.com/office/officeart/2005/8/layout/list1"/>
    <dgm:cxn modelId="{F24422DD-FD06-4740-B8D0-559669D07A6C}" type="presParOf" srcId="{75A02E80-BC2E-4251-ACBA-49D7236F98FC}" destId="{93887CBA-9CA0-4EAC-80FD-03EAE3616E13}" srcOrd="0" destOrd="0" presId="urn:microsoft.com/office/officeart/2005/8/layout/list1"/>
    <dgm:cxn modelId="{9B785381-DFF0-463D-9F7F-6F24014B2145}" type="presParOf" srcId="{75A02E80-BC2E-4251-ACBA-49D7236F98FC}" destId="{84959EAA-3C13-4823-BF6D-81257F0C2CD7}" srcOrd="1" destOrd="0" presId="urn:microsoft.com/office/officeart/2005/8/layout/list1"/>
    <dgm:cxn modelId="{5317895E-E8FD-4C5F-9C6C-1E463783868B}" type="presParOf" srcId="{82558675-943D-491A-8D02-601518C27047}" destId="{0DF1C865-48CB-4390-A0B1-79242C99D008}" srcOrd="1" destOrd="0" presId="urn:microsoft.com/office/officeart/2005/8/layout/list1"/>
    <dgm:cxn modelId="{724AB6E6-14A2-4708-8AED-092D569478D6}" type="presParOf" srcId="{82558675-943D-491A-8D02-601518C27047}" destId="{D9AC2798-15B7-4D45-B5C7-AE6E50DB6EE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A56B900-9CF5-44AE-AA15-4B838B6691FA}"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C474A698-8B88-4FDE-A1E1-A986D8CCD9E5}">
      <dgm:prSet phldrT="[Text]" custT="1"/>
      <dgm:spPr>
        <a:solidFill>
          <a:srgbClr val="00B050"/>
        </a:solidFill>
      </dgm:spPr>
      <dgm:t>
        <a:bodyPr/>
        <a:lstStyle/>
        <a:p>
          <a:r>
            <a:rPr lang="en-US" sz="2800">
              <a:latin typeface="+mn-lt"/>
            </a:rPr>
            <a:t>Government agencies with two main responsibilities</a:t>
          </a:r>
        </a:p>
      </dgm:t>
    </dgm:pt>
    <dgm:pt modelId="{EC7A584B-2EA7-4770-AB84-4329FDDA09DC}" type="parTrans" cxnId="{8ED9093B-1B37-4C27-8E41-6DDE82C2FE77}">
      <dgm:prSet/>
      <dgm:spPr/>
      <dgm:t>
        <a:bodyPr/>
        <a:lstStyle/>
        <a:p>
          <a:endParaRPr lang="en-US"/>
        </a:p>
      </dgm:t>
    </dgm:pt>
    <dgm:pt modelId="{677D3C6A-1911-447C-9DD7-48810AB6143D}" type="sibTrans" cxnId="{8ED9093B-1B37-4C27-8E41-6DDE82C2FE77}">
      <dgm:prSet/>
      <dgm:spPr/>
      <dgm:t>
        <a:bodyPr/>
        <a:lstStyle/>
        <a:p>
          <a:endParaRPr lang="en-US"/>
        </a:p>
      </dgm:t>
    </dgm:pt>
    <dgm:pt modelId="{6F85A433-59C0-43B1-905A-DC16EF129B81}">
      <dgm:prSet phldrT="[Text]"/>
      <dgm:spPr>
        <a:solidFill>
          <a:schemeClr val="accent3">
            <a:lumMod val="60000"/>
            <a:lumOff val="40000"/>
          </a:schemeClr>
        </a:solidFill>
      </dgm:spPr>
      <dgm:t>
        <a:bodyPr/>
        <a:lstStyle/>
        <a:p>
          <a:r>
            <a:rPr lang="en-US">
              <a:solidFill>
                <a:schemeClr val="tx1"/>
              </a:solidFill>
              <a:latin typeface="+mn-lt"/>
            </a:rPr>
            <a:t>51 NCPs</a:t>
          </a:r>
        </a:p>
      </dgm:t>
    </dgm:pt>
    <dgm:pt modelId="{9E503AD2-D951-4213-B493-E8566DB553C5}" type="parTrans" cxnId="{2F89AEC7-507F-454A-B6B2-B19401DDAB46}">
      <dgm:prSet/>
      <dgm:spPr/>
      <dgm:t>
        <a:bodyPr/>
        <a:lstStyle/>
        <a:p>
          <a:endParaRPr lang="en-US"/>
        </a:p>
      </dgm:t>
    </dgm:pt>
    <dgm:pt modelId="{5AADE584-FD4E-4F84-95A4-59B972E341B4}" type="sibTrans" cxnId="{2F89AEC7-507F-454A-B6B2-B19401DDAB46}">
      <dgm:prSet/>
      <dgm:spPr/>
      <dgm:t>
        <a:bodyPr/>
        <a:lstStyle/>
        <a:p>
          <a:endParaRPr lang="en-US"/>
        </a:p>
      </dgm:t>
    </dgm:pt>
    <dgm:pt modelId="{96994C92-7557-4504-9754-BE79F0BF8419}">
      <dgm:prSet phldrT="[Text]" custT="1"/>
      <dgm:spPr>
        <a:solidFill>
          <a:srgbClr val="228096"/>
        </a:solidFill>
      </dgm:spPr>
      <dgm:t>
        <a:bodyPr/>
        <a:lstStyle/>
        <a:p>
          <a:r>
            <a:rPr lang="en-US" sz="3200">
              <a:latin typeface="+mn-lt"/>
            </a:rPr>
            <a:t>Grievance mechanism</a:t>
          </a:r>
        </a:p>
      </dgm:t>
    </dgm:pt>
    <dgm:pt modelId="{A1E673A0-BE36-4072-B05C-F5A15426B861}" type="parTrans" cxnId="{827EF1C2-2B44-489D-87F2-B64B186C9A37}">
      <dgm:prSet/>
      <dgm:spPr/>
      <dgm:t>
        <a:bodyPr/>
        <a:lstStyle/>
        <a:p>
          <a:endParaRPr lang="en-US"/>
        </a:p>
      </dgm:t>
    </dgm:pt>
    <dgm:pt modelId="{FD730AE7-FB0F-4CA5-A070-471D5EBA1C03}" type="sibTrans" cxnId="{827EF1C2-2B44-489D-87F2-B64B186C9A37}">
      <dgm:prSet/>
      <dgm:spPr/>
      <dgm:t>
        <a:bodyPr/>
        <a:lstStyle/>
        <a:p>
          <a:endParaRPr lang="en-US"/>
        </a:p>
      </dgm:t>
    </dgm:pt>
    <dgm:pt modelId="{24863CFA-2C85-4497-9F34-E894044730A7}">
      <dgm:prSet phldrT="[Text]" custT="1"/>
      <dgm:spPr>
        <a:solidFill>
          <a:schemeClr val="accent4">
            <a:lumMod val="75000"/>
          </a:schemeClr>
        </a:solidFill>
      </dgm:spPr>
      <dgm:t>
        <a:bodyPr/>
        <a:lstStyle/>
        <a:p>
          <a:r>
            <a:rPr lang="en-US" sz="3200">
              <a:latin typeface="+mn-lt"/>
            </a:rPr>
            <a:t>Promotion</a:t>
          </a:r>
        </a:p>
      </dgm:t>
    </dgm:pt>
    <dgm:pt modelId="{A04B007A-0304-4CC4-A42C-AD14C1DF4F23}" type="parTrans" cxnId="{0DA7ED64-57B0-44C2-A7FA-71FCC8393EB0}">
      <dgm:prSet/>
      <dgm:spPr/>
      <dgm:t>
        <a:bodyPr/>
        <a:lstStyle/>
        <a:p>
          <a:endParaRPr lang="en-US"/>
        </a:p>
      </dgm:t>
    </dgm:pt>
    <dgm:pt modelId="{0646E03C-061A-41DB-9BBE-0DEEB2B701F0}" type="sibTrans" cxnId="{0DA7ED64-57B0-44C2-A7FA-71FCC8393EB0}">
      <dgm:prSet/>
      <dgm:spPr/>
      <dgm:t>
        <a:bodyPr/>
        <a:lstStyle/>
        <a:p>
          <a:endParaRPr lang="en-US"/>
        </a:p>
      </dgm:t>
    </dgm:pt>
    <dgm:pt modelId="{8580214A-9342-4837-80F3-529AB37ACF8C}" type="pres">
      <dgm:prSet presAssocID="{5A56B900-9CF5-44AE-AA15-4B838B6691FA}" presName="Name0" presStyleCnt="0">
        <dgm:presLayoutVars>
          <dgm:chMax val="1"/>
          <dgm:chPref val="1"/>
          <dgm:dir/>
          <dgm:animOne val="branch"/>
          <dgm:animLvl val="lvl"/>
        </dgm:presLayoutVars>
      </dgm:prSet>
      <dgm:spPr/>
    </dgm:pt>
    <dgm:pt modelId="{E555E5C0-4953-480A-8A84-4CC39EA3F11A}" type="pres">
      <dgm:prSet presAssocID="{C474A698-8B88-4FDE-A1E1-A986D8CCD9E5}" presName="singleCycle" presStyleCnt="0"/>
      <dgm:spPr/>
    </dgm:pt>
    <dgm:pt modelId="{259B47E7-C9F2-4A1B-8351-AD881CE11659}" type="pres">
      <dgm:prSet presAssocID="{C474A698-8B88-4FDE-A1E1-A986D8CCD9E5}" presName="singleCenter" presStyleLbl="node1" presStyleIdx="0" presStyleCnt="4" custScaleX="167133" custScaleY="115902" custLinFactNeighborX="1121" custLinFactNeighborY="24738">
        <dgm:presLayoutVars>
          <dgm:chMax val="7"/>
          <dgm:chPref val="7"/>
        </dgm:presLayoutVars>
      </dgm:prSet>
      <dgm:spPr/>
    </dgm:pt>
    <dgm:pt modelId="{1FB6E4AE-F89B-4CB3-8C9E-A568ABA75517}" type="pres">
      <dgm:prSet presAssocID="{9E503AD2-D951-4213-B493-E8566DB553C5}" presName="Name56" presStyleLbl="parChTrans1D2" presStyleIdx="0" presStyleCnt="3"/>
      <dgm:spPr/>
    </dgm:pt>
    <dgm:pt modelId="{12D22321-44BF-4425-97E4-0EA34C5F8761}" type="pres">
      <dgm:prSet presAssocID="{6F85A433-59C0-43B1-905A-DC16EF129B81}" presName="text0" presStyleLbl="node1" presStyleIdx="1" presStyleCnt="4" custScaleX="226007" custScaleY="74311" custRadScaleRad="103622">
        <dgm:presLayoutVars>
          <dgm:bulletEnabled val="1"/>
        </dgm:presLayoutVars>
      </dgm:prSet>
      <dgm:spPr/>
    </dgm:pt>
    <dgm:pt modelId="{DAA66E14-BD1D-4EA3-A09F-EC0BA6F51DF8}" type="pres">
      <dgm:prSet presAssocID="{A1E673A0-BE36-4072-B05C-F5A15426B861}" presName="Name56" presStyleLbl="parChTrans1D2" presStyleIdx="1" presStyleCnt="3"/>
      <dgm:spPr/>
    </dgm:pt>
    <dgm:pt modelId="{F5337AFE-B678-42B9-BE09-A50CE41B1F2C}" type="pres">
      <dgm:prSet presAssocID="{96994C92-7557-4504-9754-BE79F0BF8419}" presName="text0" presStyleLbl="node1" presStyleIdx="2" presStyleCnt="4" custScaleX="258215" custScaleY="128252" custRadScaleRad="167858" custRadScaleInc="-79932">
        <dgm:presLayoutVars>
          <dgm:bulletEnabled val="1"/>
        </dgm:presLayoutVars>
      </dgm:prSet>
      <dgm:spPr/>
    </dgm:pt>
    <dgm:pt modelId="{78ABB4AB-7ED5-421A-95CF-830197658870}" type="pres">
      <dgm:prSet presAssocID="{A04B007A-0304-4CC4-A42C-AD14C1DF4F23}" presName="Name56" presStyleLbl="parChTrans1D2" presStyleIdx="2" presStyleCnt="3"/>
      <dgm:spPr/>
    </dgm:pt>
    <dgm:pt modelId="{8B9B257F-3BC5-4D88-B558-052815D93209}" type="pres">
      <dgm:prSet presAssocID="{24863CFA-2C85-4497-9F34-E894044730A7}" presName="text0" presStyleLbl="node1" presStyleIdx="3" presStyleCnt="4" custScaleX="262418" custScaleY="126895" custRadScaleRad="161484" custRadScaleInc="82288">
        <dgm:presLayoutVars>
          <dgm:bulletEnabled val="1"/>
        </dgm:presLayoutVars>
      </dgm:prSet>
      <dgm:spPr/>
    </dgm:pt>
  </dgm:ptLst>
  <dgm:cxnLst>
    <dgm:cxn modelId="{8ED9093B-1B37-4C27-8E41-6DDE82C2FE77}" srcId="{5A56B900-9CF5-44AE-AA15-4B838B6691FA}" destId="{C474A698-8B88-4FDE-A1E1-A986D8CCD9E5}" srcOrd="0" destOrd="0" parTransId="{EC7A584B-2EA7-4770-AB84-4329FDDA09DC}" sibTransId="{677D3C6A-1911-447C-9DD7-48810AB6143D}"/>
    <dgm:cxn modelId="{B63E3B43-E11F-4364-8345-3080D71AA24C}" type="presOf" srcId="{A1E673A0-BE36-4072-B05C-F5A15426B861}" destId="{DAA66E14-BD1D-4EA3-A09F-EC0BA6F51DF8}" srcOrd="0" destOrd="0" presId="urn:microsoft.com/office/officeart/2008/layout/RadialCluster"/>
    <dgm:cxn modelId="{44F88B64-67BC-4AED-87E5-8A374F6C7623}" type="presOf" srcId="{96994C92-7557-4504-9754-BE79F0BF8419}" destId="{F5337AFE-B678-42B9-BE09-A50CE41B1F2C}" srcOrd="0" destOrd="0" presId="urn:microsoft.com/office/officeart/2008/layout/RadialCluster"/>
    <dgm:cxn modelId="{0DA7ED64-57B0-44C2-A7FA-71FCC8393EB0}" srcId="{C474A698-8B88-4FDE-A1E1-A986D8CCD9E5}" destId="{24863CFA-2C85-4497-9F34-E894044730A7}" srcOrd="2" destOrd="0" parTransId="{A04B007A-0304-4CC4-A42C-AD14C1DF4F23}" sibTransId="{0646E03C-061A-41DB-9BBE-0DEEB2B701F0}"/>
    <dgm:cxn modelId="{9B780381-E357-4421-B7F4-E571D8E0D564}" type="presOf" srcId="{6F85A433-59C0-43B1-905A-DC16EF129B81}" destId="{12D22321-44BF-4425-97E4-0EA34C5F8761}" srcOrd="0" destOrd="0" presId="urn:microsoft.com/office/officeart/2008/layout/RadialCluster"/>
    <dgm:cxn modelId="{D1975490-C840-4F12-BC1B-CA9E9C76D61D}" type="presOf" srcId="{5A56B900-9CF5-44AE-AA15-4B838B6691FA}" destId="{8580214A-9342-4837-80F3-529AB37ACF8C}" srcOrd="0" destOrd="0" presId="urn:microsoft.com/office/officeart/2008/layout/RadialCluster"/>
    <dgm:cxn modelId="{B6324AA5-7F27-4B82-955B-162911A62BDF}" type="presOf" srcId="{C474A698-8B88-4FDE-A1E1-A986D8CCD9E5}" destId="{259B47E7-C9F2-4A1B-8351-AD881CE11659}" srcOrd="0" destOrd="0" presId="urn:microsoft.com/office/officeart/2008/layout/RadialCluster"/>
    <dgm:cxn modelId="{D153CCB5-1CE2-4486-A8B2-6E23D1A06A62}" type="presOf" srcId="{9E503AD2-D951-4213-B493-E8566DB553C5}" destId="{1FB6E4AE-F89B-4CB3-8C9E-A568ABA75517}" srcOrd="0" destOrd="0" presId="urn:microsoft.com/office/officeart/2008/layout/RadialCluster"/>
    <dgm:cxn modelId="{75DF2DBD-8B99-43CE-A2A2-5375FBC0D180}" type="presOf" srcId="{A04B007A-0304-4CC4-A42C-AD14C1DF4F23}" destId="{78ABB4AB-7ED5-421A-95CF-830197658870}" srcOrd="0" destOrd="0" presId="urn:microsoft.com/office/officeart/2008/layout/RadialCluster"/>
    <dgm:cxn modelId="{827EF1C2-2B44-489D-87F2-B64B186C9A37}" srcId="{C474A698-8B88-4FDE-A1E1-A986D8CCD9E5}" destId="{96994C92-7557-4504-9754-BE79F0BF8419}" srcOrd="1" destOrd="0" parTransId="{A1E673A0-BE36-4072-B05C-F5A15426B861}" sibTransId="{FD730AE7-FB0F-4CA5-A070-471D5EBA1C03}"/>
    <dgm:cxn modelId="{2F89AEC7-507F-454A-B6B2-B19401DDAB46}" srcId="{C474A698-8B88-4FDE-A1E1-A986D8CCD9E5}" destId="{6F85A433-59C0-43B1-905A-DC16EF129B81}" srcOrd="0" destOrd="0" parTransId="{9E503AD2-D951-4213-B493-E8566DB553C5}" sibTransId="{5AADE584-FD4E-4F84-95A4-59B972E341B4}"/>
    <dgm:cxn modelId="{5F0624E0-9D86-4167-8947-34A4F48B0DF3}" type="presOf" srcId="{24863CFA-2C85-4497-9F34-E894044730A7}" destId="{8B9B257F-3BC5-4D88-B558-052815D93209}" srcOrd="0" destOrd="0" presId="urn:microsoft.com/office/officeart/2008/layout/RadialCluster"/>
    <dgm:cxn modelId="{1D6B2D6B-D898-406A-86A0-6CC28BB3ACB6}" type="presParOf" srcId="{8580214A-9342-4837-80F3-529AB37ACF8C}" destId="{E555E5C0-4953-480A-8A84-4CC39EA3F11A}" srcOrd="0" destOrd="0" presId="urn:microsoft.com/office/officeart/2008/layout/RadialCluster"/>
    <dgm:cxn modelId="{B14E9C43-FB14-4517-B23F-ABF3C292562E}" type="presParOf" srcId="{E555E5C0-4953-480A-8A84-4CC39EA3F11A}" destId="{259B47E7-C9F2-4A1B-8351-AD881CE11659}" srcOrd="0" destOrd="0" presId="urn:microsoft.com/office/officeart/2008/layout/RadialCluster"/>
    <dgm:cxn modelId="{FD6EA14C-518B-48D9-A675-46EEAE3A25B6}" type="presParOf" srcId="{E555E5C0-4953-480A-8A84-4CC39EA3F11A}" destId="{1FB6E4AE-F89B-4CB3-8C9E-A568ABA75517}" srcOrd="1" destOrd="0" presId="urn:microsoft.com/office/officeart/2008/layout/RadialCluster"/>
    <dgm:cxn modelId="{55E22612-E00D-45E2-8F85-E4CA7ACB3CB4}" type="presParOf" srcId="{E555E5C0-4953-480A-8A84-4CC39EA3F11A}" destId="{12D22321-44BF-4425-97E4-0EA34C5F8761}" srcOrd="2" destOrd="0" presId="urn:microsoft.com/office/officeart/2008/layout/RadialCluster"/>
    <dgm:cxn modelId="{BA0F8582-D1B0-4C07-B423-F1D74C925C3C}" type="presParOf" srcId="{E555E5C0-4953-480A-8A84-4CC39EA3F11A}" destId="{DAA66E14-BD1D-4EA3-A09F-EC0BA6F51DF8}" srcOrd="3" destOrd="0" presId="urn:microsoft.com/office/officeart/2008/layout/RadialCluster"/>
    <dgm:cxn modelId="{D86A1D14-4960-4ABC-A570-761A0C9B3506}" type="presParOf" srcId="{E555E5C0-4953-480A-8A84-4CC39EA3F11A}" destId="{F5337AFE-B678-42B9-BE09-A50CE41B1F2C}" srcOrd="4" destOrd="0" presId="urn:microsoft.com/office/officeart/2008/layout/RadialCluster"/>
    <dgm:cxn modelId="{D9B6A96B-46E5-4BD2-AFA8-CA8FE3F5B5A7}" type="presParOf" srcId="{E555E5C0-4953-480A-8A84-4CC39EA3F11A}" destId="{78ABB4AB-7ED5-421A-95CF-830197658870}" srcOrd="5" destOrd="0" presId="urn:microsoft.com/office/officeart/2008/layout/RadialCluster"/>
    <dgm:cxn modelId="{2EE68F98-40B5-4A2C-AE5F-DBFFE658C397}" type="presParOf" srcId="{E555E5C0-4953-480A-8A84-4CC39EA3F11A}" destId="{8B9B257F-3BC5-4D88-B558-052815D93209}"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2C00119-BA6C-4A6F-A32A-B503A229A96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DF0D660-BA2C-49A8-A662-8B09FF59F604}">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US" sz="2600"/>
            <a:t>Effectiveness across the board (“functional equivalence”)</a:t>
          </a:r>
        </a:p>
      </dgm:t>
    </dgm:pt>
    <dgm:pt modelId="{F2AACF87-D8C9-4EB5-839F-A463E62E6E7A}" type="parTrans" cxnId="{D30582B9-2D3E-4690-9B84-1BC2F12A1033}">
      <dgm:prSet/>
      <dgm:spPr/>
      <dgm:t>
        <a:bodyPr/>
        <a:lstStyle/>
        <a:p>
          <a:endParaRPr lang="en-US"/>
        </a:p>
      </dgm:t>
    </dgm:pt>
    <dgm:pt modelId="{08E8AFF8-1FA4-4005-A305-D9D6F5A52119}" type="sibTrans" cxnId="{D30582B9-2D3E-4690-9B84-1BC2F12A1033}">
      <dgm:prSet/>
      <dgm:spPr/>
      <dgm:t>
        <a:bodyPr/>
        <a:lstStyle/>
        <a:p>
          <a:endParaRPr lang="en-US"/>
        </a:p>
      </dgm:t>
    </dgm:pt>
    <dgm:pt modelId="{7930F7C2-2B42-4714-90EA-5F07102CE773}">
      <dgm:prSet custT="1"/>
      <dgm:spPr>
        <a:ln>
          <a:solidFill>
            <a:srgbClr val="1F7388"/>
          </a:solidFill>
        </a:ln>
      </dgm:spPr>
      <dgm:t>
        <a:bodyPr/>
        <a:lstStyle/>
        <a:p>
          <a:r>
            <a:rPr lang="en-US" sz="2400" kern="1200"/>
            <a:t>Definition of functional equivalence through the core effectiveness criteria</a:t>
          </a:r>
        </a:p>
      </dgm:t>
    </dgm:pt>
    <dgm:pt modelId="{A424BD1D-88E3-4ABC-BCE7-C84D62D9AEB9}" type="parTrans" cxnId="{1C1B0669-03D5-4187-A097-925C860A17C1}">
      <dgm:prSet/>
      <dgm:spPr/>
      <dgm:t>
        <a:bodyPr/>
        <a:lstStyle/>
        <a:p>
          <a:endParaRPr lang="en-US"/>
        </a:p>
      </dgm:t>
    </dgm:pt>
    <dgm:pt modelId="{33A0BBE5-EB66-4E13-ABBB-0F471064498C}" type="sibTrans" cxnId="{1C1B0669-03D5-4187-A097-925C860A17C1}">
      <dgm:prSet/>
      <dgm:spPr/>
      <dgm:t>
        <a:bodyPr/>
        <a:lstStyle/>
        <a:p>
          <a:endParaRPr lang="en-US"/>
        </a:p>
      </dgm:t>
    </dgm:pt>
    <dgm:pt modelId="{457D443B-88B9-468E-B385-13BC107C871B}">
      <dgm:prSet custT="1"/>
      <dgm:spPr/>
      <dgm:t>
        <a:bodyPr/>
        <a:lstStyle/>
        <a:p>
          <a:r>
            <a:rPr lang="en-US" sz="2400" kern="1200"/>
            <a:t>Human and financial resources </a:t>
          </a:r>
        </a:p>
      </dgm:t>
    </dgm:pt>
    <dgm:pt modelId="{3407FE70-977A-4ACA-8B0E-13FBA8F0EABD}" type="parTrans" cxnId="{12C885DD-C8EA-4A32-BA88-8E8FFF7BB899}">
      <dgm:prSet/>
      <dgm:spPr/>
      <dgm:t>
        <a:bodyPr/>
        <a:lstStyle/>
        <a:p>
          <a:endParaRPr lang="en-US"/>
        </a:p>
      </dgm:t>
    </dgm:pt>
    <dgm:pt modelId="{36EFBE4C-8B8C-4B03-A0D7-35F0E6B08432}" type="sibTrans" cxnId="{12C885DD-C8EA-4A32-BA88-8E8FFF7BB899}">
      <dgm:prSet/>
      <dgm:spPr/>
      <dgm:t>
        <a:bodyPr/>
        <a:lstStyle/>
        <a:p>
          <a:endParaRPr lang="en-US"/>
        </a:p>
      </dgm:t>
    </dgm:pt>
    <dgm:pt modelId="{4ECD9A15-A660-439C-BA12-710B6F83CC29}">
      <dgm:prSet custT="1"/>
      <dgm:spPr/>
      <dgm:t>
        <a:bodyPr/>
        <a:lstStyle/>
        <a:p>
          <a:pPr rtl="0"/>
          <a:r>
            <a:rPr lang="en-US" sz="2400" kern="1200" dirty="0"/>
            <a:t>Stakeholder confidence</a:t>
          </a:r>
          <a:r>
            <a:rPr lang="en-US" sz="2400" kern="1200" dirty="0">
              <a:latin typeface="Calibri Light" panose="020F0302020204030204"/>
            </a:rPr>
            <a:t> </a:t>
          </a:r>
          <a:endParaRPr lang="en-US" sz="2400" kern="1200" dirty="0"/>
        </a:p>
      </dgm:t>
    </dgm:pt>
    <dgm:pt modelId="{30B90B08-1C00-48FB-AE03-C0F8533618C7}" type="parTrans" cxnId="{A8CF33FC-BA59-4CA2-9E46-EF5E83CFA1F0}">
      <dgm:prSet/>
      <dgm:spPr/>
      <dgm:t>
        <a:bodyPr/>
        <a:lstStyle/>
        <a:p>
          <a:endParaRPr lang="en-US"/>
        </a:p>
      </dgm:t>
    </dgm:pt>
    <dgm:pt modelId="{31F43E91-AB43-4063-9369-F839FB7391F4}" type="sibTrans" cxnId="{A8CF33FC-BA59-4CA2-9E46-EF5E83CFA1F0}">
      <dgm:prSet/>
      <dgm:spPr/>
      <dgm:t>
        <a:bodyPr/>
        <a:lstStyle/>
        <a:p>
          <a:endParaRPr lang="en-US"/>
        </a:p>
      </dgm:t>
    </dgm:pt>
    <dgm:pt modelId="{B00DC6BE-64D2-42F3-A0F4-1D4F2D4DC6D5}">
      <dgm:prSet custT="1"/>
      <dgm:spPr/>
      <dgm:t>
        <a:bodyPr/>
        <a:lstStyle/>
        <a:p>
          <a:r>
            <a:rPr lang="en-US" sz="2400" kern="1200" dirty="0"/>
            <a:t>Mechanism to address situation of non-functioning </a:t>
          </a:r>
          <a:r>
            <a:rPr lang="en-US" sz="2400" kern="1200" dirty="0">
              <a:solidFill>
                <a:prstClr val="black">
                  <a:hueOff val="0"/>
                  <a:satOff val="0"/>
                  <a:lumOff val="0"/>
                  <a:alphaOff val="0"/>
                </a:prstClr>
              </a:solidFill>
              <a:latin typeface="Calibri" panose="020F0502020204030204"/>
              <a:ea typeface="+mn-ea"/>
              <a:cs typeface="+mn-cs"/>
            </a:rPr>
            <a:t>NCPs</a:t>
          </a:r>
        </a:p>
      </dgm:t>
    </dgm:pt>
    <dgm:pt modelId="{59088E09-15D7-4904-ADD1-DB22439FE456}" type="parTrans" cxnId="{526E6E99-5756-4D97-A52D-4390D3EB5DC8}">
      <dgm:prSet/>
      <dgm:spPr/>
      <dgm:t>
        <a:bodyPr/>
        <a:lstStyle/>
        <a:p>
          <a:endParaRPr lang="en-US"/>
        </a:p>
      </dgm:t>
    </dgm:pt>
    <dgm:pt modelId="{1FD309FB-6040-4277-B67E-42A6120568AD}" type="sibTrans" cxnId="{526E6E99-5756-4D97-A52D-4390D3EB5DC8}">
      <dgm:prSet/>
      <dgm:spPr/>
      <dgm:t>
        <a:bodyPr/>
        <a:lstStyle/>
        <a:p>
          <a:endParaRPr lang="en-US"/>
        </a:p>
      </dgm:t>
    </dgm:pt>
    <dgm:pt modelId="{D2BACA43-29C9-4B36-9EF1-60300FA1BC2F}">
      <dgm:prSet custT="1"/>
      <dgm:spPr/>
      <dgm:t>
        <a:bodyPr/>
        <a:lstStyle/>
        <a:p>
          <a:r>
            <a:rPr lang="en-US" sz="2400" kern="1200" dirty="0"/>
            <a:t>Mandatory periodic peer reviews</a:t>
          </a:r>
        </a:p>
      </dgm:t>
    </dgm:pt>
    <dgm:pt modelId="{13939ED2-A269-45FA-85BD-3EFB96E80009}" type="parTrans" cxnId="{655ED90F-1AF8-4239-830F-9514CDE39A8E}">
      <dgm:prSet/>
      <dgm:spPr/>
      <dgm:t>
        <a:bodyPr/>
        <a:lstStyle/>
        <a:p>
          <a:endParaRPr lang="en-US"/>
        </a:p>
      </dgm:t>
    </dgm:pt>
    <dgm:pt modelId="{E3514474-F796-4115-A5A0-11E8DF52AC7E}" type="sibTrans" cxnId="{655ED90F-1AF8-4239-830F-9514CDE39A8E}">
      <dgm:prSet/>
      <dgm:spPr/>
      <dgm:t>
        <a:bodyPr/>
        <a:lstStyle/>
        <a:p>
          <a:endParaRPr lang="en-US"/>
        </a:p>
      </dgm:t>
    </dgm:pt>
    <dgm:pt modelId="{4C36A64D-A719-457D-8C90-EAF2C05E8817}" type="pres">
      <dgm:prSet presAssocID="{A2C00119-BA6C-4A6F-A32A-B503A229A965}" presName="linear" presStyleCnt="0">
        <dgm:presLayoutVars>
          <dgm:dir/>
          <dgm:animLvl val="lvl"/>
          <dgm:resizeHandles val="exact"/>
        </dgm:presLayoutVars>
      </dgm:prSet>
      <dgm:spPr/>
    </dgm:pt>
    <dgm:pt modelId="{D404A4C1-725F-418E-BCA3-6FF1E5D8C8AF}" type="pres">
      <dgm:prSet presAssocID="{BDF0D660-BA2C-49A8-A662-8B09FF59F604}" presName="parentLin" presStyleCnt="0"/>
      <dgm:spPr/>
    </dgm:pt>
    <dgm:pt modelId="{23B8AB69-8A2B-4B29-BB66-C4AD2E8959BD}" type="pres">
      <dgm:prSet presAssocID="{BDF0D660-BA2C-49A8-A662-8B09FF59F604}" presName="parentLeftMargin" presStyleLbl="node1" presStyleIdx="0" presStyleCnt="1"/>
      <dgm:spPr/>
    </dgm:pt>
    <dgm:pt modelId="{0933DE9E-DD95-4474-A654-C8631E6F3664}" type="pres">
      <dgm:prSet presAssocID="{BDF0D660-BA2C-49A8-A662-8B09FF59F604}" presName="parentText" presStyleLbl="node1" presStyleIdx="0" presStyleCnt="1" custScaleY="51541" custLinFactNeighborX="-13047" custLinFactNeighborY="-20987">
        <dgm:presLayoutVars>
          <dgm:chMax val="0"/>
          <dgm:bulletEnabled val="1"/>
        </dgm:presLayoutVars>
      </dgm:prSet>
      <dgm:spPr/>
    </dgm:pt>
    <dgm:pt modelId="{0396EF93-F3BB-4B48-941B-0645F501B613}" type="pres">
      <dgm:prSet presAssocID="{BDF0D660-BA2C-49A8-A662-8B09FF59F604}" presName="negativeSpace" presStyleCnt="0"/>
      <dgm:spPr/>
    </dgm:pt>
    <dgm:pt modelId="{0B1E52AC-BBEE-4785-8D8E-19503F6312A5}" type="pres">
      <dgm:prSet presAssocID="{BDF0D660-BA2C-49A8-A662-8B09FF59F604}" presName="childText" presStyleLbl="conFgAcc1" presStyleIdx="0" presStyleCnt="1" custScaleY="89297" custLinFactNeighborX="-473" custLinFactNeighborY="-1445">
        <dgm:presLayoutVars>
          <dgm:bulletEnabled val="1"/>
        </dgm:presLayoutVars>
      </dgm:prSet>
      <dgm:spPr/>
    </dgm:pt>
  </dgm:ptLst>
  <dgm:cxnLst>
    <dgm:cxn modelId="{2BBC4D02-5072-492E-B460-2E33DD96284A}" type="presOf" srcId="{BDF0D660-BA2C-49A8-A662-8B09FF59F604}" destId="{23B8AB69-8A2B-4B29-BB66-C4AD2E8959BD}" srcOrd="0" destOrd="0" presId="urn:microsoft.com/office/officeart/2005/8/layout/list1"/>
    <dgm:cxn modelId="{80BD0408-322C-4A4E-8736-DF51ABBECA1B}" type="presOf" srcId="{7930F7C2-2B42-4714-90EA-5F07102CE773}" destId="{0B1E52AC-BBEE-4785-8D8E-19503F6312A5}" srcOrd="0" destOrd="0" presId="urn:microsoft.com/office/officeart/2005/8/layout/list1"/>
    <dgm:cxn modelId="{655ED90F-1AF8-4239-830F-9514CDE39A8E}" srcId="{BDF0D660-BA2C-49A8-A662-8B09FF59F604}" destId="{D2BACA43-29C9-4B36-9EF1-60300FA1BC2F}" srcOrd="4" destOrd="0" parTransId="{13939ED2-A269-45FA-85BD-3EFB96E80009}" sibTransId="{E3514474-F796-4115-A5A0-11E8DF52AC7E}"/>
    <dgm:cxn modelId="{EBA1C85E-9B43-4170-8EDE-6EA851977014}" type="presOf" srcId="{D2BACA43-29C9-4B36-9EF1-60300FA1BC2F}" destId="{0B1E52AC-BBEE-4785-8D8E-19503F6312A5}" srcOrd="0" destOrd="4" presId="urn:microsoft.com/office/officeart/2005/8/layout/list1"/>
    <dgm:cxn modelId="{7F286E46-260C-4604-95A5-3151F1D49027}" type="presOf" srcId="{B00DC6BE-64D2-42F3-A0F4-1D4F2D4DC6D5}" destId="{0B1E52AC-BBEE-4785-8D8E-19503F6312A5}" srcOrd="0" destOrd="3" presId="urn:microsoft.com/office/officeart/2005/8/layout/list1"/>
    <dgm:cxn modelId="{1C1B0669-03D5-4187-A097-925C860A17C1}" srcId="{BDF0D660-BA2C-49A8-A662-8B09FF59F604}" destId="{7930F7C2-2B42-4714-90EA-5F07102CE773}" srcOrd="0" destOrd="0" parTransId="{A424BD1D-88E3-4ABC-BCE7-C84D62D9AEB9}" sibTransId="{33A0BBE5-EB66-4E13-ABBB-0F471064498C}"/>
    <dgm:cxn modelId="{10E8D487-E884-4D4C-B053-6688E66F4886}" type="presOf" srcId="{BDF0D660-BA2C-49A8-A662-8B09FF59F604}" destId="{0933DE9E-DD95-4474-A654-C8631E6F3664}" srcOrd="1" destOrd="0" presId="urn:microsoft.com/office/officeart/2005/8/layout/list1"/>
    <dgm:cxn modelId="{526E6E99-5756-4D97-A52D-4390D3EB5DC8}" srcId="{BDF0D660-BA2C-49A8-A662-8B09FF59F604}" destId="{B00DC6BE-64D2-42F3-A0F4-1D4F2D4DC6D5}" srcOrd="3" destOrd="0" parTransId="{59088E09-15D7-4904-ADD1-DB22439FE456}" sibTransId="{1FD309FB-6040-4277-B67E-42A6120568AD}"/>
    <dgm:cxn modelId="{C3DEA99A-F4F6-4D57-9A02-814E0256DDAC}" type="presOf" srcId="{A2C00119-BA6C-4A6F-A32A-B503A229A965}" destId="{4C36A64D-A719-457D-8C90-EAF2C05E8817}" srcOrd="0" destOrd="0" presId="urn:microsoft.com/office/officeart/2005/8/layout/list1"/>
    <dgm:cxn modelId="{D30582B9-2D3E-4690-9B84-1BC2F12A1033}" srcId="{A2C00119-BA6C-4A6F-A32A-B503A229A965}" destId="{BDF0D660-BA2C-49A8-A662-8B09FF59F604}" srcOrd="0" destOrd="0" parTransId="{F2AACF87-D8C9-4EB5-839F-A463E62E6E7A}" sibTransId="{08E8AFF8-1FA4-4005-A305-D9D6F5A52119}"/>
    <dgm:cxn modelId="{236C4DD0-CB74-4030-984C-5F5AFD53E180}" type="presOf" srcId="{457D443B-88B9-468E-B385-13BC107C871B}" destId="{0B1E52AC-BBEE-4785-8D8E-19503F6312A5}" srcOrd="0" destOrd="1" presId="urn:microsoft.com/office/officeart/2005/8/layout/list1"/>
    <dgm:cxn modelId="{12C885DD-C8EA-4A32-BA88-8E8FFF7BB899}" srcId="{BDF0D660-BA2C-49A8-A662-8B09FF59F604}" destId="{457D443B-88B9-468E-B385-13BC107C871B}" srcOrd="1" destOrd="0" parTransId="{3407FE70-977A-4ACA-8B0E-13FBA8F0EABD}" sibTransId="{36EFBE4C-8B8C-4B03-A0D7-35F0E6B08432}"/>
    <dgm:cxn modelId="{1A3D4EF3-903A-445D-A3E8-F96AD8A4C2BB}" type="presOf" srcId="{4ECD9A15-A660-439C-BA12-710B6F83CC29}" destId="{0B1E52AC-BBEE-4785-8D8E-19503F6312A5}" srcOrd="0" destOrd="2" presId="urn:microsoft.com/office/officeart/2005/8/layout/list1"/>
    <dgm:cxn modelId="{A8CF33FC-BA59-4CA2-9E46-EF5E83CFA1F0}" srcId="{BDF0D660-BA2C-49A8-A662-8B09FF59F604}" destId="{4ECD9A15-A660-439C-BA12-710B6F83CC29}" srcOrd="2" destOrd="0" parTransId="{30B90B08-1C00-48FB-AE03-C0F8533618C7}" sibTransId="{31F43E91-AB43-4063-9369-F839FB7391F4}"/>
    <dgm:cxn modelId="{5D0777D8-AF79-42D2-830A-B98C326E89F5}" type="presParOf" srcId="{4C36A64D-A719-457D-8C90-EAF2C05E8817}" destId="{D404A4C1-725F-418E-BCA3-6FF1E5D8C8AF}" srcOrd="0" destOrd="0" presId="urn:microsoft.com/office/officeart/2005/8/layout/list1"/>
    <dgm:cxn modelId="{565B4522-3FFC-469A-8D00-4E6A31366D5B}" type="presParOf" srcId="{D404A4C1-725F-418E-BCA3-6FF1E5D8C8AF}" destId="{23B8AB69-8A2B-4B29-BB66-C4AD2E8959BD}" srcOrd="0" destOrd="0" presId="urn:microsoft.com/office/officeart/2005/8/layout/list1"/>
    <dgm:cxn modelId="{572FA37E-BF63-4E90-838F-4FDD98FAA37C}" type="presParOf" srcId="{D404A4C1-725F-418E-BCA3-6FF1E5D8C8AF}" destId="{0933DE9E-DD95-4474-A654-C8631E6F3664}" srcOrd="1" destOrd="0" presId="urn:microsoft.com/office/officeart/2005/8/layout/list1"/>
    <dgm:cxn modelId="{92C370EE-9E8D-4E72-8F5E-821E96D891A1}" type="presParOf" srcId="{4C36A64D-A719-457D-8C90-EAF2C05E8817}" destId="{0396EF93-F3BB-4B48-941B-0645F501B613}" srcOrd="1" destOrd="0" presId="urn:microsoft.com/office/officeart/2005/8/layout/list1"/>
    <dgm:cxn modelId="{152FAB0A-B035-4AEC-BB61-1E83C69E32F1}" type="presParOf" srcId="{4C36A64D-A719-457D-8C90-EAF2C05E8817}" destId="{0B1E52AC-BBEE-4785-8D8E-19503F6312A5}"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2C00119-BA6C-4A6F-A32A-B503A229A96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DF0D660-BA2C-49A8-A662-8B09FF59F604}">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800" dirty="0"/>
            <a:t>Mandate and authority</a:t>
          </a:r>
          <a:endParaRPr lang="en-US" sz="2800" dirty="0"/>
        </a:p>
      </dgm:t>
    </dgm:pt>
    <dgm:pt modelId="{F2AACF87-D8C9-4EB5-839F-A463E62E6E7A}" type="parTrans" cxnId="{D30582B9-2D3E-4690-9B84-1BC2F12A1033}">
      <dgm:prSet/>
      <dgm:spPr/>
      <dgm:t>
        <a:bodyPr/>
        <a:lstStyle/>
        <a:p>
          <a:endParaRPr lang="en-US"/>
        </a:p>
      </dgm:t>
    </dgm:pt>
    <dgm:pt modelId="{08E8AFF8-1FA4-4005-A305-D9D6F5A52119}" type="sibTrans" cxnId="{D30582B9-2D3E-4690-9B84-1BC2F12A1033}">
      <dgm:prSet/>
      <dgm:spPr/>
      <dgm:t>
        <a:bodyPr/>
        <a:lstStyle/>
        <a:p>
          <a:endParaRPr lang="en-US"/>
        </a:p>
      </dgm:t>
    </dgm:pt>
    <dgm:pt modelId="{7930F7C2-2B42-4714-90EA-5F07102CE773}">
      <dgm:prSet custT="1"/>
      <dgm:spPr>
        <a:ln>
          <a:solidFill>
            <a:srgbClr val="1F7388"/>
          </a:solidFill>
        </a:ln>
      </dgm:spPr>
      <dgm:t>
        <a:bodyPr/>
        <a:lstStyle/>
        <a:p>
          <a:pPr marL="228600" indent="-228600"/>
          <a:r>
            <a:rPr lang="en-US" sz="2400" kern="1200" dirty="0">
              <a:latin typeface="+mn-lt"/>
            </a:rPr>
            <a:t>Non-judicial grievance mechanism </a:t>
          </a:r>
        </a:p>
      </dgm:t>
    </dgm:pt>
    <dgm:pt modelId="{A424BD1D-88E3-4ABC-BCE7-C84D62D9AEB9}" type="parTrans" cxnId="{1C1B0669-03D5-4187-A097-925C860A17C1}">
      <dgm:prSet/>
      <dgm:spPr/>
      <dgm:t>
        <a:bodyPr/>
        <a:lstStyle/>
        <a:p>
          <a:endParaRPr lang="en-US"/>
        </a:p>
      </dgm:t>
    </dgm:pt>
    <dgm:pt modelId="{33A0BBE5-EB66-4E13-ABBB-0F471064498C}" type="sibTrans" cxnId="{1C1B0669-03D5-4187-A097-925C860A17C1}">
      <dgm:prSet/>
      <dgm:spPr/>
      <dgm:t>
        <a:bodyPr/>
        <a:lstStyle/>
        <a:p>
          <a:endParaRPr lang="en-US"/>
        </a:p>
      </dgm:t>
    </dgm:pt>
    <dgm:pt modelId="{2E21AD2E-0938-4E71-9AA2-17851DD9FE29}">
      <dgm:prSet custT="1"/>
      <dgm:spPr/>
      <dgm:t>
        <a:bodyPr/>
        <a:lstStyle/>
        <a:p>
          <a:pPr marL="627063" indent="-354013">
            <a:buFont typeface="Courier New" panose="02070309020205020404" pitchFamily="49" charset="0"/>
            <a:buChar char="o"/>
            <a:tabLst>
              <a:tab pos="177800" algn="l"/>
            </a:tabLst>
          </a:pPr>
          <a:r>
            <a:rPr lang="en-US" sz="2400" kern="1200" dirty="0">
              <a:latin typeface="+mn-lt"/>
            </a:rPr>
            <a:t>Recommendations </a:t>
          </a:r>
        </a:p>
      </dgm:t>
    </dgm:pt>
    <dgm:pt modelId="{D7FB4E94-E2F2-481D-B4CC-E744DF4BAF4D}" type="sibTrans" cxnId="{F38FDE9A-EEF4-414D-B393-0E91E77DE665}">
      <dgm:prSet/>
      <dgm:spPr/>
      <dgm:t>
        <a:bodyPr/>
        <a:lstStyle/>
        <a:p>
          <a:endParaRPr lang="en-US"/>
        </a:p>
      </dgm:t>
    </dgm:pt>
    <dgm:pt modelId="{755FDCE6-BBBC-4E1E-9E4F-FEABA5AC0F24}" type="parTrans" cxnId="{F38FDE9A-EEF4-414D-B393-0E91E77DE665}">
      <dgm:prSet/>
      <dgm:spPr/>
      <dgm:t>
        <a:bodyPr/>
        <a:lstStyle/>
        <a:p>
          <a:endParaRPr lang="en-US"/>
        </a:p>
      </dgm:t>
    </dgm:pt>
    <dgm:pt modelId="{C3DDC55D-95F6-4129-8439-C05C1BAD453F}">
      <dgm:prSet custT="1"/>
      <dgm:spPr/>
      <dgm:t>
        <a:bodyPr/>
        <a:lstStyle/>
        <a:p>
          <a:pPr marL="228600" indent="-228600"/>
          <a:r>
            <a:rPr lang="en-US" sz="2400" kern="1200" dirty="0">
              <a:solidFill>
                <a:prstClr val="black">
                  <a:hueOff val="0"/>
                  <a:satOff val="0"/>
                  <a:lumOff val="0"/>
                  <a:alphaOff val="0"/>
                </a:prstClr>
              </a:solidFill>
              <a:latin typeface="+mn-lt"/>
              <a:ea typeface="+mn-ea"/>
              <a:cs typeface="+mn-cs"/>
            </a:rPr>
            <a:t>Public policies to promote RBC</a:t>
          </a:r>
        </a:p>
      </dgm:t>
    </dgm:pt>
    <dgm:pt modelId="{1A04A78F-22C1-4D5F-95A2-F53BF2028215}" type="sibTrans" cxnId="{982C2F92-C6D7-4149-BEB4-44CEB9579B80}">
      <dgm:prSet/>
      <dgm:spPr/>
      <dgm:t>
        <a:bodyPr/>
        <a:lstStyle/>
        <a:p>
          <a:endParaRPr lang="en-US"/>
        </a:p>
      </dgm:t>
    </dgm:pt>
    <dgm:pt modelId="{4F22E35F-186B-4B08-86CB-7D76573A4B66}" type="parTrans" cxnId="{982C2F92-C6D7-4149-BEB4-44CEB9579B80}">
      <dgm:prSet/>
      <dgm:spPr/>
      <dgm:t>
        <a:bodyPr/>
        <a:lstStyle/>
        <a:p>
          <a:endParaRPr lang="en-US"/>
        </a:p>
      </dgm:t>
    </dgm:pt>
    <dgm:pt modelId="{C931040B-6FDA-4203-92BC-B4971AE94B7D}">
      <dgm:prSet custT="1"/>
      <dgm:spPr/>
      <dgm:t>
        <a:bodyPr/>
        <a:lstStyle/>
        <a:p>
          <a:pPr marL="627063" indent="-354013">
            <a:buFont typeface="Courier New" panose="02070309020205020404" pitchFamily="49" charset="0"/>
            <a:buChar char="o"/>
            <a:tabLst>
              <a:tab pos="177800" algn="l"/>
            </a:tabLst>
          </a:pPr>
          <a:r>
            <a:rPr lang="en-US" sz="2400" kern="1200" dirty="0">
              <a:latin typeface="+mn-lt"/>
            </a:rPr>
            <a:t>Follow up</a:t>
          </a:r>
        </a:p>
      </dgm:t>
    </dgm:pt>
    <dgm:pt modelId="{DD01883D-474A-46BA-A942-B48F5600A389}" type="sibTrans" cxnId="{4B33DD29-7545-46ED-AF3D-FA267B83F907}">
      <dgm:prSet/>
      <dgm:spPr/>
      <dgm:t>
        <a:bodyPr/>
        <a:lstStyle/>
        <a:p>
          <a:endParaRPr lang="en-US"/>
        </a:p>
      </dgm:t>
    </dgm:pt>
    <dgm:pt modelId="{69FBC6B1-936F-4FD8-9E1C-24E766E1B739}" type="parTrans" cxnId="{4B33DD29-7545-46ED-AF3D-FA267B83F907}">
      <dgm:prSet/>
      <dgm:spPr/>
      <dgm:t>
        <a:bodyPr/>
        <a:lstStyle/>
        <a:p>
          <a:endParaRPr lang="en-US"/>
        </a:p>
      </dgm:t>
    </dgm:pt>
    <dgm:pt modelId="{78D78FBF-1F15-4E41-8E7C-D488E763A8C5}">
      <dgm:prSet custT="1"/>
      <dgm:spPr/>
      <dgm:t>
        <a:bodyPr/>
        <a:lstStyle/>
        <a:p>
          <a:pPr marL="627063" indent="-354013">
            <a:buFont typeface="Courier New" panose="02070309020205020404" pitchFamily="49" charset="0"/>
            <a:buChar char="o"/>
            <a:tabLst>
              <a:tab pos="177800" algn="l"/>
            </a:tabLst>
          </a:pPr>
          <a:r>
            <a:rPr lang="en-US" sz="2400" kern="1200" dirty="0">
              <a:latin typeface="+mn-lt"/>
            </a:rPr>
            <a:t>Views on observance of the Guidelines and good faith engagement</a:t>
          </a:r>
        </a:p>
      </dgm:t>
    </dgm:pt>
    <dgm:pt modelId="{B249CF25-D313-4D65-968A-0990DDD0567D}" type="sibTrans" cxnId="{3C3B97DE-879C-44AC-9288-2BAB892F6D20}">
      <dgm:prSet/>
      <dgm:spPr/>
      <dgm:t>
        <a:bodyPr/>
        <a:lstStyle/>
        <a:p>
          <a:endParaRPr lang="en-US"/>
        </a:p>
      </dgm:t>
    </dgm:pt>
    <dgm:pt modelId="{A09A4630-4831-4E2D-BCDC-3A247C7A3980}" type="parTrans" cxnId="{3C3B97DE-879C-44AC-9288-2BAB892F6D20}">
      <dgm:prSet/>
      <dgm:spPr/>
      <dgm:t>
        <a:bodyPr/>
        <a:lstStyle/>
        <a:p>
          <a:endParaRPr lang="en-US"/>
        </a:p>
      </dgm:t>
    </dgm:pt>
    <dgm:pt modelId="{EA495ACD-D61C-42BA-A7D9-337FCD8637E7}">
      <dgm:prSet phldr="0" custT="1"/>
      <dgm:spPr/>
      <dgm:t>
        <a:bodyPr/>
        <a:lstStyle/>
        <a:p>
          <a:pPr marL="228600" indent="-228600" rtl="0"/>
          <a:r>
            <a:rPr lang="en-US" sz="2400" kern="1200">
              <a:solidFill>
                <a:prstClr val="black">
                  <a:hueOff val="0"/>
                  <a:satOff val="0"/>
                  <a:lumOff val="0"/>
                  <a:alphaOff val="0"/>
                </a:prstClr>
              </a:solidFill>
              <a:latin typeface="+mn-lt"/>
              <a:ea typeface="+mn-ea"/>
              <a:cs typeface="+mn-cs"/>
            </a:rPr>
            <a:t>NCP role in promoting the Guidelines</a:t>
          </a:r>
        </a:p>
      </dgm:t>
    </dgm:pt>
    <dgm:pt modelId="{D943D0A9-4F17-4E5D-AD43-DA481F6DB51A}" type="parTrans" cxnId="{7F743A7C-19E5-4DAD-8401-58BA17AD680A}">
      <dgm:prSet/>
      <dgm:spPr/>
      <dgm:t>
        <a:bodyPr/>
        <a:lstStyle/>
        <a:p>
          <a:endParaRPr lang="en-US"/>
        </a:p>
      </dgm:t>
    </dgm:pt>
    <dgm:pt modelId="{93C98438-8369-41DB-A18F-A487EB671834}" type="sibTrans" cxnId="{7F743A7C-19E5-4DAD-8401-58BA17AD680A}">
      <dgm:prSet/>
      <dgm:spPr/>
      <dgm:t>
        <a:bodyPr/>
        <a:lstStyle/>
        <a:p>
          <a:endParaRPr lang="en-US"/>
        </a:p>
      </dgm:t>
    </dgm:pt>
    <dgm:pt modelId="{4C36A64D-A719-457D-8C90-EAF2C05E8817}" type="pres">
      <dgm:prSet presAssocID="{A2C00119-BA6C-4A6F-A32A-B503A229A965}" presName="linear" presStyleCnt="0">
        <dgm:presLayoutVars>
          <dgm:dir/>
          <dgm:animLvl val="lvl"/>
          <dgm:resizeHandles val="exact"/>
        </dgm:presLayoutVars>
      </dgm:prSet>
      <dgm:spPr/>
    </dgm:pt>
    <dgm:pt modelId="{D404A4C1-725F-418E-BCA3-6FF1E5D8C8AF}" type="pres">
      <dgm:prSet presAssocID="{BDF0D660-BA2C-49A8-A662-8B09FF59F604}" presName="parentLin" presStyleCnt="0"/>
      <dgm:spPr/>
    </dgm:pt>
    <dgm:pt modelId="{23B8AB69-8A2B-4B29-BB66-C4AD2E8959BD}" type="pres">
      <dgm:prSet presAssocID="{BDF0D660-BA2C-49A8-A662-8B09FF59F604}" presName="parentLeftMargin" presStyleLbl="node1" presStyleIdx="0" presStyleCnt="1"/>
      <dgm:spPr/>
    </dgm:pt>
    <dgm:pt modelId="{0933DE9E-DD95-4474-A654-C8631E6F3664}" type="pres">
      <dgm:prSet presAssocID="{BDF0D660-BA2C-49A8-A662-8B09FF59F604}" presName="parentText" presStyleLbl="node1" presStyleIdx="0" presStyleCnt="1" custScaleY="44391" custLinFactNeighborX="21496" custLinFactNeighborY="-20705">
        <dgm:presLayoutVars>
          <dgm:chMax val="0"/>
          <dgm:bulletEnabled val="1"/>
        </dgm:presLayoutVars>
      </dgm:prSet>
      <dgm:spPr/>
    </dgm:pt>
    <dgm:pt modelId="{0396EF93-F3BB-4B48-941B-0645F501B613}" type="pres">
      <dgm:prSet presAssocID="{BDF0D660-BA2C-49A8-A662-8B09FF59F604}" presName="negativeSpace" presStyleCnt="0"/>
      <dgm:spPr/>
    </dgm:pt>
    <dgm:pt modelId="{0B1E52AC-BBEE-4785-8D8E-19503F6312A5}" type="pres">
      <dgm:prSet presAssocID="{BDF0D660-BA2C-49A8-A662-8B09FF59F604}" presName="childText" presStyleLbl="conFgAcc1" presStyleIdx="0" presStyleCnt="1" custScaleY="87167">
        <dgm:presLayoutVars>
          <dgm:bulletEnabled val="1"/>
        </dgm:presLayoutVars>
      </dgm:prSet>
      <dgm:spPr/>
    </dgm:pt>
  </dgm:ptLst>
  <dgm:cxnLst>
    <dgm:cxn modelId="{2BBC4D02-5072-492E-B460-2E33DD96284A}" type="presOf" srcId="{BDF0D660-BA2C-49A8-A662-8B09FF59F604}" destId="{23B8AB69-8A2B-4B29-BB66-C4AD2E8959BD}" srcOrd="0" destOrd="0" presId="urn:microsoft.com/office/officeart/2005/8/layout/list1"/>
    <dgm:cxn modelId="{80BD0408-322C-4A4E-8736-DF51ABBECA1B}" type="presOf" srcId="{7930F7C2-2B42-4714-90EA-5F07102CE773}" destId="{0B1E52AC-BBEE-4785-8D8E-19503F6312A5}" srcOrd="0" destOrd="0" presId="urn:microsoft.com/office/officeart/2005/8/layout/list1"/>
    <dgm:cxn modelId="{15587409-B0CB-43A0-91E8-02B1F0B98B82}" type="presOf" srcId="{C3DDC55D-95F6-4129-8439-C05C1BAD453F}" destId="{0B1E52AC-BBEE-4785-8D8E-19503F6312A5}" srcOrd="0" destOrd="5" presId="urn:microsoft.com/office/officeart/2005/8/layout/list1"/>
    <dgm:cxn modelId="{4B33DD29-7545-46ED-AF3D-FA267B83F907}" srcId="{BDF0D660-BA2C-49A8-A662-8B09FF59F604}" destId="{C931040B-6FDA-4203-92BC-B4971AE94B7D}" srcOrd="2" destOrd="0" parTransId="{69FBC6B1-936F-4FD8-9E1C-24E766E1B739}" sibTransId="{DD01883D-474A-46BA-A942-B48F5600A389}"/>
    <dgm:cxn modelId="{1C1B0669-03D5-4187-A097-925C860A17C1}" srcId="{BDF0D660-BA2C-49A8-A662-8B09FF59F604}" destId="{7930F7C2-2B42-4714-90EA-5F07102CE773}" srcOrd="0" destOrd="0" parTransId="{A424BD1D-88E3-4ABC-BCE7-C84D62D9AEB9}" sibTransId="{33A0BBE5-EB66-4E13-ABBB-0F471064498C}"/>
    <dgm:cxn modelId="{8C368A71-5A24-458C-B2A6-E2A7EDA55E5B}" type="presOf" srcId="{EA495ACD-D61C-42BA-A7D9-337FCD8637E7}" destId="{0B1E52AC-BBEE-4785-8D8E-19503F6312A5}" srcOrd="0" destOrd="4" presId="urn:microsoft.com/office/officeart/2005/8/layout/list1"/>
    <dgm:cxn modelId="{7F743A7C-19E5-4DAD-8401-58BA17AD680A}" srcId="{BDF0D660-BA2C-49A8-A662-8B09FF59F604}" destId="{EA495ACD-D61C-42BA-A7D9-337FCD8637E7}" srcOrd="4" destOrd="0" parTransId="{D943D0A9-4F17-4E5D-AD43-DA481F6DB51A}" sibTransId="{93C98438-8369-41DB-A18F-A487EB671834}"/>
    <dgm:cxn modelId="{10E8D487-E884-4D4C-B053-6688E66F4886}" type="presOf" srcId="{BDF0D660-BA2C-49A8-A662-8B09FF59F604}" destId="{0933DE9E-DD95-4474-A654-C8631E6F3664}" srcOrd="1" destOrd="0" presId="urn:microsoft.com/office/officeart/2005/8/layout/list1"/>
    <dgm:cxn modelId="{982C2F92-C6D7-4149-BEB4-44CEB9579B80}" srcId="{BDF0D660-BA2C-49A8-A662-8B09FF59F604}" destId="{C3DDC55D-95F6-4129-8439-C05C1BAD453F}" srcOrd="5" destOrd="0" parTransId="{4F22E35F-186B-4B08-86CB-7D76573A4B66}" sibTransId="{1A04A78F-22C1-4D5F-95A2-F53BF2028215}"/>
    <dgm:cxn modelId="{C3DEA99A-F4F6-4D57-9A02-814E0256DDAC}" type="presOf" srcId="{A2C00119-BA6C-4A6F-A32A-B503A229A965}" destId="{4C36A64D-A719-457D-8C90-EAF2C05E8817}" srcOrd="0" destOrd="0" presId="urn:microsoft.com/office/officeart/2005/8/layout/list1"/>
    <dgm:cxn modelId="{F38FDE9A-EEF4-414D-B393-0E91E77DE665}" srcId="{BDF0D660-BA2C-49A8-A662-8B09FF59F604}" destId="{2E21AD2E-0938-4E71-9AA2-17851DD9FE29}" srcOrd="1" destOrd="0" parTransId="{755FDCE6-BBBC-4E1E-9E4F-FEABA5AC0F24}" sibTransId="{D7FB4E94-E2F2-481D-B4CC-E744DF4BAF4D}"/>
    <dgm:cxn modelId="{23ED82AB-7C8A-4293-B72C-12F08C5B312A}" type="presOf" srcId="{78D78FBF-1F15-4E41-8E7C-D488E763A8C5}" destId="{0B1E52AC-BBEE-4785-8D8E-19503F6312A5}" srcOrd="0" destOrd="3" presId="urn:microsoft.com/office/officeart/2005/8/layout/list1"/>
    <dgm:cxn modelId="{FF52E1B0-0950-4ADD-8835-E2A2B5125B7E}" type="presOf" srcId="{2E21AD2E-0938-4E71-9AA2-17851DD9FE29}" destId="{0B1E52AC-BBEE-4785-8D8E-19503F6312A5}" srcOrd="0" destOrd="1" presId="urn:microsoft.com/office/officeart/2005/8/layout/list1"/>
    <dgm:cxn modelId="{71D51DB5-D953-4388-8B77-23706BA2AB11}" type="presOf" srcId="{C931040B-6FDA-4203-92BC-B4971AE94B7D}" destId="{0B1E52AC-BBEE-4785-8D8E-19503F6312A5}" srcOrd="0" destOrd="2" presId="urn:microsoft.com/office/officeart/2005/8/layout/list1"/>
    <dgm:cxn modelId="{D30582B9-2D3E-4690-9B84-1BC2F12A1033}" srcId="{A2C00119-BA6C-4A6F-A32A-B503A229A965}" destId="{BDF0D660-BA2C-49A8-A662-8B09FF59F604}" srcOrd="0" destOrd="0" parTransId="{F2AACF87-D8C9-4EB5-839F-A463E62E6E7A}" sibTransId="{08E8AFF8-1FA4-4005-A305-D9D6F5A52119}"/>
    <dgm:cxn modelId="{3C3B97DE-879C-44AC-9288-2BAB892F6D20}" srcId="{BDF0D660-BA2C-49A8-A662-8B09FF59F604}" destId="{78D78FBF-1F15-4E41-8E7C-D488E763A8C5}" srcOrd="3" destOrd="0" parTransId="{A09A4630-4831-4E2D-BCDC-3A247C7A3980}" sibTransId="{B249CF25-D313-4D65-968A-0990DDD0567D}"/>
    <dgm:cxn modelId="{5D0777D8-AF79-42D2-830A-B98C326E89F5}" type="presParOf" srcId="{4C36A64D-A719-457D-8C90-EAF2C05E8817}" destId="{D404A4C1-725F-418E-BCA3-6FF1E5D8C8AF}" srcOrd="0" destOrd="0" presId="urn:microsoft.com/office/officeart/2005/8/layout/list1"/>
    <dgm:cxn modelId="{565B4522-3FFC-469A-8D00-4E6A31366D5B}" type="presParOf" srcId="{D404A4C1-725F-418E-BCA3-6FF1E5D8C8AF}" destId="{23B8AB69-8A2B-4B29-BB66-C4AD2E8959BD}" srcOrd="0" destOrd="0" presId="urn:microsoft.com/office/officeart/2005/8/layout/list1"/>
    <dgm:cxn modelId="{572FA37E-BF63-4E90-838F-4FDD98FAA37C}" type="presParOf" srcId="{D404A4C1-725F-418E-BCA3-6FF1E5D8C8AF}" destId="{0933DE9E-DD95-4474-A654-C8631E6F3664}" srcOrd="1" destOrd="0" presId="urn:microsoft.com/office/officeart/2005/8/layout/list1"/>
    <dgm:cxn modelId="{92C370EE-9E8D-4E72-8F5E-821E96D891A1}" type="presParOf" srcId="{4C36A64D-A719-457D-8C90-EAF2C05E8817}" destId="{0396EF93-F3BB-4B48-941B-0645F501B613}" srcOrd="1" destOrd="0" presId="urn:microsoft.com/office/officeart/2005/8/layout/list1"/>
    <dgm:cxn modelId="{152FAB0A-B035-4AEC-BB61-1E83C69E32F1}" type="presParOf" srcId="{4C36A64D-A719-457D-8C90-EAF2C05E8817}" destId="{0B1E52AC-BBEE-4785-8D8E-19503F6312A5}"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2C00119-BA6C-4A6F-A32A-B503A229A96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DF0D660-BA2C-49A8-A662-8B09FF59F604}">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800"/>
            <a:t>Specific instances</a:t>
          </a:r>
          <a:endParaRPr lang="en-US" sz="2800"/>
        </a:p>
      </dgm:t>
    </dgm:pt>
    <dgm:pt modelId="{F2AACF87-D8C9-4EB5-839F-A463E62E6E7A}" type="parTrans" cxnId="{D30582B9-2D3E-4690-9B84-1BC2F12A1033}">
      <dgm:prSet/>
      <dgm:spPr/>
      <dgm:t>
        <a:bodyPr/>
        <a:lstStyle/>
        <a:p>
          <a:endParaRPr lang="en-US"/>
        </a:p>
      </dgm:t>
    </dgm:pt>
    <dgm:pt modelId="{08E8AFF8-1FA4-4005-A305-D9D6F5A52119}" type="sibTrans" cxnId="{D30582B9-2D3E-4690-9B84-1BC2F12A1033}">
      <dgm:prSet/>
      <dgm:spPr/>
      <dgm:t>
        <a:bodyPr/>
        <a:lstStyle/>
        <a:p>
          <a:endParaRPr lang="en-US"/>
        </a:p>
      </dgm:t>
    </dgm:pt>
    <dgm:pt modelId="{7930F7C2-2B42-4714-90EA-5F07102CE773}">
      <dgm:prSet custT="1"/>
      <dgm:spPr>
        <a:ln>
          <a:solidFill>
            <a:srgbClr val="1F7388"/>
          </a:solidFill>
        </a:ln>
      </dgm:spPr>
      <dgm:t>
        <a:bodyPr/>
        <a:lstStyle/>
        <a:p>
          <a:r>
            <a:rPr lang="en-US" sz="2400"/>
            <a:t>Publication of case-handling procedures </a:t>
          </a:r>
        </a:p>
      </dgm:t>
    </dgm:pt>
    <dgm:pt modelId="{A424BD1D-88E3-4ABC-BCE7-C84D62D9AEB9}" type="parTrans" cxnId="{1C1B0669-03D5-4187-A097-925C860A17C1}">
      <dgm:prSet/>
      <dgm:spPr/>
      <dgm:t>
        <a:bodyPr/>
        <a:lstStyle/>
        <a:p>
          <a:endParaRPr lang="en-US"/>
        </a:p>
      </dgm:t>
    </dgm:pt>
    <dgm:pt modelId="{33A0BBE5-EB66-4E13-ABBB-0F471064498C}" type="sibTrans" cxnId="{1C1B0669-03D5-4187-A097-925C860A17C1}">
      <dgm:prSet/>
      <dgm:spPr/>
      <dgm:t>
        <a:bodyPr/>
        <a:lstStyle/>
        <a:p>
          <a:endParaRPr lang="en-US"/>
        </a:p>
      </dgm:t>
    </dgm:pt>
    <dgm:pt modelId="{2E21AD2E-0938-4E71-9AA2-17851DD9FE29}">
      <dgm:prSet custT="1"/>
      <dgm:spPr/>
      <dgm:t>
        <a:bodyPr/>
        <a:lstStyle/>
        <a:p>
          <a:r>
            <a:rPr lang="en-US" sz="2400"/>
            <a:t>Coordination among NCPs in multi-country cases</a:t>
          </a:r>
        </a:p>
      </dgm:t>
    </dgm:pt>
    <dgm:pt modelId="{755FDCE6-BBBC-4E1E-9E4F-FEABA5AC0F24}" type="parTrans" cxnId="{F38FDE9A-EEF4-414D-B393-0E91E77DE665}">
      <dgm:prSet/>
      <dgm:spPr/>
      <dgm:t>
        <a:bodyPr/>
        <a:lstStyle/>
        <a:p>
          <a:endParaRPr lang="en-US"/>
        </a:p>
      </dgm:t>
    </dgm:pt>
    <dgm:pt modelId="{D7FB4E94-E2F2-481D-B4CC-E744DF4BAF4D}" type="sibTrans" cxnId="{F38FDE9A-EEF4-414D-B393-0E91E77DE665}">
      <dgm:prSet/>
      <dgm:spPr/>
      <dgm:t>
        <a:bodyPr/>
        <a:lstStyle/>
        <a:p>
          <a:endParaRPr lang="en-US"/>
        </a:p>
      </dgm:t>
    </dgm:pt>
    <dgm:pt modelId="{C931040B-6FDA-4203-92BC-B4971AE94B7D}">
      <dgm:prSet custT="1"/>
      <dgm:spPr/>
      <dgm:t>
        <a:bodyPr/>
        <a:lstStyle/>
        <a:p>
          <a:r>
            <a:rPr lang="en-US" sz="2400"/>
            <a:t>Initial assessment criteria</a:t>
          </a:r>
        </a:p>
      </dgm:t>
    </dgm:pt>
    <dgm:pt modelId="{69FBC6B1-936F-4FD8-9E1C-24E766E1B739}" type="parTrans" cxnId="{4B33DD29-7545-46ED-AF3D-FA267B83F907}">
      <dgm:prSet/>
      <dgm:spPr/>
      <dgm:t>
        <a:bodyPr/>
        <a:lstStyle/>
        <a:p>
          <a:endParaRPr lang="en-US"/>
        </a:p>
      </dgm:t>
    </dgm:pt>
    <dgm:pt modelId="{DD01883D-474A-46BA-A942-B48F5600A389}" type="sibTrans" cxnId="{4B33DD29-7545-46ED-AF3D-FA267B83F907}">
      <dgm:prSet/>
      <dgm:spPr/>
      <dgm:t>
        <a:bodyPr/>
        <a:lstStyle/>
        <a:p>
          <a:endParaRPr lang="en-US"/>
        </a:p>
      </dgm:t>
    </dgm:pt>
    <dgm:pt modelId="{78D78FBF-1F15-4E41-8E7C-D488E763A8C5}">
      <dgm:prSet custT="1"/>
      <dgm:spPr/>
      <dgm:t>
        <a:bodyPr/>
        <a:lstStyle/>
        <a:p>
          <a:r>
            <a:rPr lang="en-US" sz="2400"/>
            <a:t>Role of NCP in good offices </a:t>
          </a:r>
        </a:p>
      </dgm:t>
    </dgm:pt>
    <dgm:pt modelId="{A09A4630-4831-4E2D-BCDC-3A247C7A3980}" type="parTrans" cxnId="{3C3B97DE-879C-44AC-9288-2BAB892F6D20}">
      <dgm:prSet/>
      <dgm:spPr/>
      <dgm:t>
        <a:bodyPr/>
        <a:lstStyle/>
        <a:p>
          <a:endParaRPr lang="en-US"/>
        </a:p>
      </dgm:t>
    </dgm:pt>
    <dgm:pt modelId="{B249CF25-D313-4D65-968A-0990DDD0567D}" type="sibTrans" cxnId="{3C3B97DE-879C-44AC-9288-2BAB892F6D20}">
      <dgm:prSet/>
      <dgm:spPr/>
      <dgm:t>
        <a:bodyPr/>
        <a:lstStyle/>
        <a:p>
          <a:endParaRPr lang="en-US"/>
        </a:p>
      </dgm:t>
    </dgm:pt>
    <dgm:pt modelId="{C3DDC55D-95F6-4129-8439-C05C1BAD453F}">
      <dgm:prSet custT="1"/>
      <dgm:spPr/>
      <dgm:t>
        <a:bodyPr/>
        <a:lstStyle/>
        <a:p>
          <a:r>
            <a:rPr lang="en-US" sz="2400"/>
            <a:t>Emphasis on transparency </a:t>
          </a:r>
        </a:p>
      </dgm:t>
    </dgm:pt>
    <dgm:pt modelId="{4F22E35F-186B-4B08-86CB-7D76573A4B66}" type="parTrans" cxnId="{982C2F92-C6D7-4149-BEB4-44CEB9579B80}">
      <dgm:prSet/>
      <dgm:spPr/>
      <dgm:t>
        <a:bodyPr/>
        <a:lstStyle/>
        <a:p>
          <a:endParaRPr lang="en-US"/>
        </a:p>
      </dgm:t>
    </dgm:pt>
    <dgm:pt modelId="{1A04A78F-22C1-4D5F-95A2-F53BF2028215}" type="sibTrans" cxnId="{982C2F92-C6D7-4149-BEB4-44CEB9579B80}">
      <dgm:prSet/>
      <dgm:spPr/>
      <dgm:t>
        <a:bodyPr/>
        <a:lstStyle/>
        <a:p>
          <a:endParaRPr lang="en-US"/>
        </a:p>
      </dgm:t>
    </dgm:pt>
    <dgm:pt modelId="{49A33648-AB20-45AA-848A-E8E3188560B7}">
      <dgm:prSet custT="1"/>
      <dgm:spPr/>
      <dgm:t>
        <a:bodyPr/>
        <a:lstStyle/>
        <a:p>
          <a:r>
            <a:rPr lang="en-US" sz="2400"/>
            <a:t>Addressing risks of reprisals</a:t>
          </a:r>
        </a:p>
      </dgm:t>
    </dgm:pt>
    <dgm:pt modelId="{0FD8DDDE-104A-4B21-9FE5-957BA57544B9}" type="parTrans" cxnId="{D219DCB0-CD42-457D-88C5-FF75F80C62C5}">
      <dgm:prSet/>
      <dgm:spPr/>
      <dgm:t>
        <a:bodyPr/>
        <a:lstStyle/>
        <a:p>
          <a:endParaRPr lang="en-US"/>
        </a:p>
      </dgm:t>
    </dgm:pt>
    <dgm:pt modelId="{1305B979-73ED-4E37-BA04-69548AF1B5CA}" type="sibTrans" cxnId="{D219DCB0-CD42-457D-88C5-FF75F80C62C5}">
      <dgm:prSet/>
      <dgm:spPr/>
      <dgm:t>
        <a:bodyPr/>
        <a:lstStyle/>
        <a:p>
          <a:endParaRPr lang="en-US"/>
        </a:p>
      </dgm:t>
    </dgm:pt>
    <dgm:pt modelId="{4C36A64D-A719-457D-8C90-EAF2C05E8817}" type="pres">
      <dgm:prSet presAssocID="{A2C00119-BA6C-4A6F-A32A-B503A229A965}" presName="linear" presStyleCnt="0">
        <dgm:presLayoutVars>
          <dgm:dir/>
          <dgm:animLvl val="lvl"/>
          <dgm:resizeHandles val="exact"/>
        </dgm:presLayoutVars>
      </dgm:prSet>
      <dgm:spPr/>
    </dgm:pt>
    <dgm:pt modelId="{D404A4C1-725F-418E-BCA3-6FF1E5D8C8AF}" type="pres">
      <dgm:prSet presAssocID="{BDF0D660-BA2C-49A8-A662-8B09FF59F604}" presName="parentLin" presStyleCnt="0"/>
      <dgm:spPr/>
    </dgm:pt>
    <dgm:pt modelId="{23B8AB69-8A2B-4B29-BB66-C4AD2E8959BD}" type="pres">
      <dgm:prSet presAssocID="{BDF0D660-BA2C-49A8-A662-8B09FF59F604}" presName="parentLeftMargin" presStyleLbl="node1" presStyleIdx="0" presStyleCnt="1"/>
      <dgm:spPr/>
    </dgm:pt>
    <dgm:pt modelId="{0933DE9E-DD95-4474-A654-C8631E6F3664}" type="pres">
      <dgm:prSet presAssocID="{BDF0D660-BA2C-49A8-A662-8B09FF59F604}" presName="parentText" presStyleLbl="node1" presStyleIdx="0" presStyleCnt="1" custScaleY="44391" custLinFactNeighborX="21496" custLinFactNeighborY="-20705">
        <dgm:presLayoutVars>
          <dgm:chMax val="0"/>
          <dgm:bulletEnabled val="1"/>
        </dgm:presLayoutVars>
      </dgm:prSet>
      <dgm:spPr/>
    </dgm:pt>
    <dgm:pt modelId="{0396EF93-F3BB-4B48-941B-0645F501B613}" type="pres">
      <dgm:prSet presAssocID="{BDF0D660-BA2C-49A8-A662-8B09FF59F604}" presName="negativeSpace" presStyleCnt="0"/>
      <dgm:spPr/>
    </dgm:pt>
    <dgm:pt modelId="{0B1E52AC-BBEE-4785-8D8E-19503F6312A5}" type="pres">
      <dgm:prSet presAssocID="{BDF0D660-BA2C-49A8-A662-8B09FF59F604}" presName="childText" presStyleLbl="conFgAcc1" presStyleIdx="0" presStyleCnt="1" custScaleY="85589" custLinFactNeighborY="-1536">
        <dgm:presLayoutVars>
          <dgm:bulletEnabled val="1"/>
        </dgm:presLayoutVars>
      </dgm:prSet>
      <dgm:spPr/>
    </dgm:pt>
  </dgm:ptLst>
  <dgm:cxnLst>
    <dgm:cxn modelId="{2BBC4D02-5072-492E-B460-2E33DD96284A}" type="presOf" srcId="{BDF0D660-BA2C-49A8-A662-8B09FF59F604}" destId="{23B8AB69-8A2B-4B29-BB66-C4AD2E8959BD}" srcOrd="0" destOrd="0" presId="urn:microsoft.com/office/officeart/2005/8/layout/list1"/>
    <dgm:cxn modelId="{80BD0408-322C-4A4E-8736-DF51ABBECA1B}" type="presOf" srcId="{7930F7C2-2B42-4714-90EA-5F07102CE773}" destId="{0B1E52AC-BBEE-4785-8D8E-19503F6312A5}" srcOrd="0" destOrd="0" presId="urn:microsoft.com/office/officeart/2005/8/layout/list1"/>
    <dgm:cxn modelId="{15587409-B0CB-43A0-91E8-02B1F0B98B82}" type="presOf" srcId="{C3DDC55D-95F6-4129-8439-C05C1BAD453F}" destId="{0B1E52AC-BBEE-4785-8D8E-19503F6312A5}" srcOrd="0" destOrd="4" presId="urn:microsoft.com/office/officeart/2005/8/layout/list1"/>
    <dgm:cxn modelId="{4B33DD29-7545-46ED-AF3D-FA267B83F907}" srcId="{BDF0D660-BA2C-49A8-A662-8B09FF59F604}" destId="{C931040B-6FDA-4203-92BC-B4971AE94B7D}" srcOrd="2" destOrd="0" parTransId="{69FBC6B1-936F-4FD8-9E1C-24E766E1B739}" sibTransId="{DD01883D-474A-46BA-A942-B48F5600A389}"/>
    <dgm:cxn modelId="{1C1B0669-03D5-4187-A097-925C860A17C1}" srcId="{BDF0D660-BA2C-49A8-A662-8B09FF59F604}" destId="{7930F7C2-2B42-4714-90EA-5F07102CE773}" srcOrd="0" destOrd="0" parTransId="{A424BD1D-88E3-4ABC-BCE7-C84D62D9AEB9}" sibTransId="{33A0BBE5-EB66-4E13-ABBB-0F471064498C}"/>
    <dgm:cxn modelId="{10E8D487-E884-4D4C-B053-6688E66F4886}" type="presOf" srcId="{BDF0D660-BA2C-49A8-A662-8B09FF59F604}" destId="{0933DE9E-DD95-4474-A654-C8631E6F3664}" srcOrd="1" destOrd="0" presId="urn:microsoft.com/office/officeart/2005/8/layout/list1"/>
    <dgm:cxn modelId="{982C2F92-C6D7-4149-BEB4-44CEB9579B80}" srcId="{BDF0D660-BA2C-49A8-A662-8B09FF59F604}" destId="{C3DDC55D-95F6-4129-8439-C05C1BAD453F}" srcOrd="4" destOrd="0" parTransId="{4F22E35F-186B-4B08-86CB-7D76573A4B66}" sibTransId="{1A04A78F-22C1-4D5F-95A2-F53BF2028215}"/>
    <dgm:cxn modelId="{C3DEA99A-F4F6-4D57-9A02-814E0256DDAC}" type="presOf" srcId="{A2C00119-BA6C-4A6F-A32A-B503A229A965}" destId="{4C36A64D-A719-457D-8C90-EAF2C05E8817}" srcOrd="0" destOrd="0" presId="urn:microsoft.com/office/officeart/2005/8/layout/list1"/>
    <dgm:cxn modelId="{F38FDE9A-EEF4-414D-B393-0E91E77DE665}" srcId="{BDF0D660-BA2C-49A8-A662-8B09FF59F604}" destId="{2E21AD2E-0938-4E71-9AA2-17851DD9FE29}" srcOrd="1" destOrd="0" parTransId="{755FDCE6-BBBC-4E1E-9E4F-FEABA5AC0F24}" sibTransId="{D7FB4E94-E2F2-481D-B4CC-E744DF4BAF4D}"/>
    <dgm:cxn modelId="{23ED82AB-7C8A-4293-B72C-12F08C5B312A}" type="presOf" srcId="{78D78FBF-1F15-4E41-8E7C-D488E763A8C5}" destId="{0B1E52AC-BBEE-4785-8D8E-19503F6312A5}" srcOrd="0" destOrd="3" presId="urn:microsoft.com/office/officeart/2005/8/layout/list1"/>
    <dgm:cxn modelId="{D219DCB0-CD42-457D-88C5-FF75F80C62C5}" srcId="{BDF0D660-BA2C-49A8-A662-8B09FF59F604}" destId="{49A33648-AB20-45AA-848A-E8E3188560B7}" srcOrd="5" destOrd="0" parTransId="{0FD8DDDE-104A-4B21-9FE5-957BA57544B9}" sibTransId="{1305B979-73ED-4E37-BA04-69548AF1B5CA}"/>
    <dgm:cxn modelId="{FF52E1B0-0950-4ADD-8835-E2A2B5125B7E}" type="presOf" srcId="{2E21AD2E-0938-4E71-9AA2-17851DD9FE29}" destId="{0B1E52AC-BBEE-4785-8D8E-19503F6312A5}" srcOrd="0" destOrd="1" presId="urn:microsoft.com/office/officeart/2005/8/layout/list1"/>
    <dgm:cxn modelId="{71D51DB5-D953-4388-8B77-23706BA2AB11}" type="presOf" srcId="{C931040B-6FDA-4203-92BC-B4971AE94B7D}" destId="{0B1E52AC-BBEE-4785-8D8E-19503F6312A5}" srcOrd="0" destOrd="2" presId="urn:microsoft.com/office/officeart/2005/8/layout/list1"/>
    <dgm:cxn modelId="{D30582B9-2D3E-4690-9B84-1BC2F12A1033}" srcId="{A2C00119-BA6C-4A6F-A32A-B503A229A965}" destId="{BDF0D660-BA2C-49A8-A662-8B09FF59F604}" srcOrd="0" destOrd="0" parTransId="{F2AACF87-D8C9-4EB5-839F-A463E62E6E7A}" sibTransId="{08E8AFF8-1FA4-4005-A305-D9D6F5A52119}"/>
    <dgm:cxn modelId="{3C3B97DE-879C-44AC-9288-2BAB892F6D20}" srcId="{BDF0D660-BA2C-49A8-A662-8B09FF59F604}" destId="{78D78FBF-1F15-4E41-8E7C-D488E763A8C5}" srcOrd="3" destOrd="0" parTransId="{A09A4630-4831-4E2D-BCDC-3A247C7A3980}" sibTransId="{B249CF25-D313-4D65-968A-0990DDD0567D}"/>
    <dgm:cxn modelId="{837C7CDF-1130-4B88-A7BD-629B93409CC1}" type="presOf" srcId="{49A33648-AB20-45AA-848A-E8E3188560B7}" destId="{0B1E52AC-BBEE-4785-8D8E-19503F6312A5}" srcOrd="0" destOrd="5" presId="urn:microsoft.com/office/officeart/2005/8/layout/list1"/>
    <dgm:cxn modelId="{5D0777D8-AF79-42D2-830A-B98C326E89F5}" type="presParOf" srcId="{4C36A64D-A719-457D-8C90-EAF2C05E8817}" destId="{D404A4C1-725F-418E-BCA3-6FF1E5D8C8AF}" srcOrd="0" destOrd="0" presId="urn:microsoft.com/office/officeart/2005/8/layout/list1"/>
    <dgm:cxn modelId="{565B4522-3FFC-469A-8D00-4E6A31366D5B}" type="presParOf" srcId="{D404A4C1-725F-418E-BCA3-6FF1E5D8C8AF}" destId="{23B8AB69-8A2B-4B29-BB66-C4AD2E8959BD}" srcOrd="0" destOrd="0" presId="urn:microsoft.com/office/officeart/2005/8/layout/list1"/>
    <dgm:cxn modelId="{572FA37E-BF63-4E90-838F-4FDD98FAA37C}" type="presParOf" srcId="{D404A4C1-725F-418E-BCA3-6FF1E5D8C8AF}" destId="{0933DE9E-DD95-4474-A654-C8631E6F3664}" srcOrd="1" destOrd="0" presId="urn:microsoft.com/office/officeart/2005/8/layout/list1"/>
    <dgm:cxn modelId="{92C370EE-9E8D-4E72-8F5E-821E96D891A1}" type="presParOf" srcId="{4C36A64D-A719-457D-8C90-EAF2C05E8817}" destId="{0396EF93-F3BB-4B48-941B-0645F501B613}" srcOrd="1" destOrd="0" presId="urn:microsoft.com/office/officeart/2005/8/layout/list1"/>
    <dgm:cxn modelId="{152FAB0A-B035-4AEC-BB61-1E83C69E32F1}" type="presParOf" srcId="{4C36A64D-A719-457D-8C90-EAF2C05E8817}" destId="{0B1E52AC-BBEE-4785-8D8E-19503F6312A5}"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DA59D6-8DA7-4649-A128-B9950395D9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57170-A26A-4AB7-B493-5593BFBDE5B6}">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800" dirty="0"/>
            <a:t>What’s new?</a:t>
          </a:r>
          <a:endParaRPr lang="en-US" sz="2800" dirty="0"/>
        </a:p>
      </dgm:t>
    </dgm:pt>
    <dgm:pt modelId="{F8487075-BD4B-4357-9831-22E9E4E78DF4}" type="parTrans" cxnId="{C68A356A-192B-4389-9440-51FFCF2791C2}">
      <dgm:prSet/>
      <dgm:spPr/>
      <dgm:t>
        <a:bodyPr/>
        <a:lstStyle/>
        <a:p>
          <a:endParaRPr lang="en-US"/>
        </a:p>
      </dgm:t>
    </dgm:pt>
    <dgm:pt modelId="{B4B0EEB1-E876-40F1-A251-8EDB49179E5D}" type="sibTrans" cxnId="{C68A356A-192B-4389-9440-51FFCF2791C2}">
      <dgm:prSet/>
      <dgm:spPr/>
      <dgm:t>
        <a:bodyPr/>
        <a:lstStyle/>
        <a:p>
          <a:endParaRPr lang="en-US"/>
        </a:p>
      </dgm:t>
    </dgm:pt>
    <dgm:pt modelId="{6885B83F-007A-488C-8E04-32A4232F26E6}">
      <dgm:prSet custT="1"/>
      <dgm:spPr>
        <a:ln>
          <a:solidFill>
            <a:srgbClr val="1F7388"/>
          </a:solidFill>
        </a:ln>
      </dgm:spPr>
      <dgm:t>
        <a:bodyPr/>
        <a:lstStyle/>
        <a:p>
          <a:r>
            <a:rPr lang="en-US" sz="2400" dirty="0"/>
            <a:t>Highlighting developments in the context for international business</a:t>
          </a:r>
        </a:p>
      </dgm:t>
    </dgm:pt>
    <dgm:pt modelId="{8F0672D3-EF37-450F-A725-E042F6A369D4}" type="parTrans" cxnId="{801C8B07-5458-4957-9988-1DDFC03DCF85}">
      <dgm:prSet/>
      <dgm:spPr/>
      <dgm:t>
        <a:bodyPr/>
        <a:lstStyle/>
        <a:p>
          <a:endParaRPr lang="en-US"/>
        </a:p>
      </dgm:t>
    </dgm:pt>
    <dgm:pt modelId="{E0229BFC-9C69-4650-9BA9-7F5C1177568D}" type="sibTrans" cxnId="{801C8B07-5458-4957-9988-1DDFC03DCF85}">
      <dgm:prSet/>
      <dgm:spPr/>
      <dgm:t>
        <a:bodyPr/>
        <a:lstStyle/>
        <a:p>
          <a:endParaRPr lang="en-US"/>
        </a:p>
      </dgm:t>
    </dgm:pt>
    <dgm:pt modelId="{BADAAE3A-6901-49A2-BB57-BF813EA5206C}">
      <dgm:prSet custT="1"/>
      <dgm:spPr>
        <a:ln>
          <a:solidFill>
            <a:srgbClr val="1F7388"/>
          </a:solidFill>
        </a:ln>
      </dgm:spPr>
      <dgm:t>
        <a:bodyPr/>
        <a:lstStyle/>
        <a:p>
          <a:pPr rtl="0"/>
          <a:r>
            <a:rPr lang="en-US" sz="2400" dirty="0">
              <a:latin typeface="Calibri Light" panose="020F0302020204030204"/>
            </a:rPr>
            <a:t>Highlighting the</a:t>
          </a:r>
          <a:r>
            <a:rPr lang="en-US" sz="2400" dirty="0"/>
            <a:t> concept of risk-based due diligence</a:t>
          </a:r>
        </a:p>
      </dgm:t>
    </dgm:pt>
    <dgm:pt modelId="{537B553A-C21B-4E1B-AB6F-6CCCF535C051}" type="sibTrans" cxnId="{2EEAEAE8-F633-4FEF-BE6E-122EED004AC5}">
      <dgm:prSet/>
      <dgm:spPr/>
      <dgm:t>
        <a:bodyPr/>
        <a:lstStyle/>
        <a:p>
          <a:endParaRPr lang="en-US"/>
        </a:p>
      </dgm:t>
    </dgm:pt>
    <dgm:pt modelId="{9F02E1B8-D0CD-465E-BAD2-B47213127E38}" type="parTrans" cxnId="{2EEAEAE8-F633-4FEF-BE6E-122EED004AC5}">
      <dgm:prSet/>
      <dgm:spPr/>
      <dgm:t>
        <a:bodyPr/>
        <a:lstStyle/>
        <a:p>
          <a:endParaRPr lang="en-US"/>
        </a:p>
      </dgm:t>
    </dgm:pt>
    <dgm:pt modelId="{CE8587E4-FBDD-46AF-8D71-687A9927DFC2}">
      <dgm:prSet custT="1"/>
      <dgm:spPr>
        <a:ln>
          <a:solidFill>
            <a:srgbClr val="1F7388"/>
          </a:solidFill>
        </a:ln>
      </dgm:spPr>
      <dgm:t>
        <a:bodyPr/>
        <a:lstStyle/>
        <a:p>
          <a:r>
            <a:rPr lang="en-US" sz="2400" dirty="0"/>
            <a:t>Underscoring the role of government in creating an enabling environment for responsible business conduct</a:t>
          </a:r>
        </a:p>
      </dgm:t>
    </dgm:pt>
    <dgm:pt modelId="{5A079046-5F9B-4CB0-ABA6-AA03F07986C4}" type="sibTrans" cxnId="{CF318EDD-A47B-42CD-8CA0-57A27510B79E}">
      <dgm:prSet/>
      <dgm:spPr/>
      <dgm:t>
        <a:bodyPr/>
        <a:lstStyle/>
        <a:p>
          <a:endParaRPr lang="en-US"/>
        </a:p>
      </dgm:t>
    </dgm:pt>
    <dgm:pt modelId="{FA9C5B74-47D8-4D87-B2AF-C5C68DD12249}" type="parTrans" cxnId="{CF318EDD-A47B-42CD-8CA0-57A27510B79E}">
      <dgm:prSet/>
      <dgm:spPr/>
      <dgm:t>
        <a:bodyPr/>
        <a:lstStyle/>
        <a:p>
          <a:endParaRPr lang="en-US"/>
        </a:p>
      </dgm:t>
    </dgm:pt>
    <dgm:pt modelId="{82558675-943D-491A-8D02-601518C27047}" type="pres">
      <dgm:prSet presAssocID="{5DDA59D6-8DA7-4649-A128-B9950395D9F0}" presName="linear" presStyleCnt="0">
        <dgm:presLayoutVars>
          <dgm:dir/>
          <dgm:animLvl val="lvl"/>
          <dgm:resizeHandles val="exact"/>
        </dgm:presLayoutVars>
      </dgm:prSet>
      <dgm:spPr/>
    </dgm:pt>
    <dgm:pt modelId="{75A02E80-BC2E-4251-ACBA-49D7236F98FC}" type="pres">
      <dgm:prSet presAssocID="{73D57170-A26A-4AB7-B493-5593BFBDE5B6}" presName="parentLin" presStyleCnt="0"/>
      <dgm:spPr/>
    </dgm:pt>
    <dgm:pt modelId="{93887CBA-9CA0-4EAC-80FD-03EAE3616E13}" type="pres">
      <dgm:prSet presAssocID="{73D57170-A26A-4AB7-B493-5593BFBDE5B6}" presName="parentLeftMargin" presStyleLbl="node1" presStyleIdx="0" presStyleCnt="1"/>
      <dgm:spPr/>
    </dgm:pt>
    <dgm:pt modelId="{84959EAA-3C13-4823-BF6D-81257F0C2CD7}" type="pres">
      <dgm:prSet presAssocID="{73D57170-A26A-4AB7-B493-5593BFBDE5B6}" presName="parentText" presStyleLbl="node1" presStyleIdx="0" presStyleCnt="1" custScaleY="45226" custLinFactNeighborX="2674" custLinFactNeighborY="-28050">
        <dgm:presLayoutVars>
          <dgm:chMax val="0"/>
          <dgm:bulletEnabled val="1"/>
        </dgm:presLayoutVars>
      </dgm:prSet>
      <dgm:spPr/>
    </dgm:pt>
    <dgm:pt modelId="{0DF1C865-48CB-4390-A0B1-79242C99D008}" type="pres">
      <dgm:prSet presAssocID="{73D57170-A26A-4AB7-B493-5593BFBDE5B6}" presName="negativeSpace" presStyleCnt="0"/>
      <dgm:spPr/>
    </dgm:pt>
    <dgm:pt modelId="{D9AC2798-15B7-4D45-B5C7-AE6E50DB6EE7}" type="pres">
      <dgm:prSet presAssocID="{73D57170-A26A-4AB7-B493-5593BFBDE5B6}" presName="childText" presStyleLbl="conFgAcc1" presStyleIdx="0" presStyleCnt="1" custScaleY="82800">
        <dgm:presLayoutVars>
          <dgm:bulletEnabled val="1"/>
        </dgm:presLayoutVars>
      </dgm:prSet>
      <dgm:spPr/>
    </dgm:pt>
  </dgm:ptLst>
  <dgm:cxnLst>
    <dgm:cxn modelId="{F7D6B304-97E3-4670-B61C-210656D2A033}" type="presOf" srcId="{CE8587E4-FBDD-46AF-8D71-687A9927DFC2}" destId="{D9AC2798-15B7-4D45-B5C7-AE6E50DB6EE7}" srcOrd="0" destOrd="2" presId="urn:microsoft.com/office/officeart/2005/8/layout/list1"/>
    <dgm:cxn modelId="{801C8B07-5458-4957-9988-1DDFC03DCF85}" srcId="{73D57170-A26A-4AB7-B493-5593BFBDE5B6}" destId="{6885B83F-007A-488C-8E04-32A4232F26E6}" srcOrd="0" destOrd="0" parTransId="{8F0672D3-EF37-450F-A725-E042F6A369D4}" sibTransId="{E0229BFC-9C69-4650-9BA9-7F5C1177568D}"/>
    <dgm:cxn modelId="{716A4841-8D8A-464B-8836-D02179BFD989}" type="presOf" srcId="{BADAAE3A-6901-49A2-BB57-BF813EA5206C}" destId="{D9AC2798-15B7-4D45-B5C7-AE6E50DB6EE7}" srcOrd="0" destOrd="1" presId="urn:microsoft.com/office/officeart/2005/8/layout/list1"/>
    <dgm:cxn modelId="{5E0B1746-63FF-493F-8B4B-44EFDEC60EEE}" type="presOf" srcId="{73D57170-A26A-4AB7-B493-5593BFBDE5B6}" destId="{93887CBA-9CA0-4EAC-80FD-03EAE3616E13}" srcOrd="0" destOrd="0" presId="urn:microsoft.com/office/officeart/2005/8/layout/list1"/>
    <dgm:cxn modelId="{C68A356A-192B-4389-9440-51FFCF2791C2}" srcId="{5DDA59D6-8DA7-4649-A128-B9950395D9F0}" destId="{73D57170-A26A-4AB7-B493-5593BFBDE5B6}" srcOrd="0" destOrd="0" parTransId="{F8487075-BD4B-4357-9831-22E9E4E78DF4}" sibTransId="{B4B0EEB1-E876-40F1-A251-8EDB49179E5D}"/>
    <dgm:cxn modelId="{F3192C8F-7F6B-4A47-B57C-A9A3CE169AD7}" type="presOf" srcId="{5DDA59D6-8DA7-4649-A128-B9950395D9F0}" destId="{82558675-943D-491A-8D02-601518C27047}" srcOrd="0" destOrd="0" presId="urn:microsoft.com/office/officeart/2005/8/layout/list1"/>
    <dgm:cxn modelId="{CF318EDD-A47B-42CD-8CA0-57A27510B79E}" srcId="{73D57170-A26A-4AB7-B493-5593BFBDE5B6}" destId="{CE8587E4-FBDD-46AF-8D71-687A9927DFC2}" srcOrd="2" destOrd="0" parTransId="{FA9C5B74-47D8-4D87-B2AF-C5C68DD12249}" sibTransId="{5A079046-5F9B-4CB0-ABA6-AA03F07986C4}"/>
    <dgm:cxn modelId="{2EEAEAE8-F633-4FEF-BE6E-122EED004AC5}" srcId="{73D57170-A26A-4AB7-B493-5593BFBDE5B6}" destId="{BADAAE3A-6901-49A2-BB57-BF813EA5206C}" srcOrd="1" destOrd="0" parTransId="{9F02E1B8-D0CD-465E-BAD2-B47213127E38}" sibTransId="{537B553A-C21B-4E1B-AB6F-6CCCF535C051}"/>
    <dgm:cxn modelId="{FB0E7CF7-1D6D-4968-882F-8924A9F92D11}" type="presOf" srcId="{73D57170-A26A-4AB7-B493-5593BFBDE5B6}" destId="{84959EAA-3C13-4823-BF6D-81257F0C2CD7}" srcOrd="1" destOrd="0" presId="urn:microsoft.com/office/officeart/2005/8/layout/list1"/>
    <dgm:cxn modelId="{1943ADFC-6094-4FD4-83EA-40F2B89413A3}" type="presOf" srcId="{6885B83F-007A-488C-8E04-32A4232F26E6}" destId="{D9AC2798-15B7-4D45-B5C7-AE6E50DB6EE7}" srcOrd="0" destOrd="0" presId="urn:microsoft.com/office/officeart/2005/8/layout/list1"/>
    <dgm:cxn modelId="{DF3E905F-9FEF-4FE3-8B83-7D9354A7B8F4}" type="presParOf" srcId="{82558675-943D-491A-8D02-601518C27047}" destId="{75A02E80-BC2E-4251-ACBA-49D7236F98FC}" srcOrd="0" destOrd="0" presId="urn:microsoft.com/office/officeart/2005/8/layout/list1"/>
    <dgm:cxn modelId="{F24422DD-FD06-4740-B8D0-559669D07A6C}" type="presParOf" srcId="{75A02E80-BC2E-4251-ACBA-49D7236F98FC}" destId="{93887CBA-9CA0-4EAC-80FD-03EAE3616E13}" srcOrd="0" destOrd="0" presId="urn:microsoft.com/office/officeart/2005/8/layout/list1"/>
    <dgm:cxn modelId="{9B785381-DFF0-463D-9F7F-6F24014B2145}" type="presParOf" srcId="{75A02E80-BC2E-4251-ACBA-49D7236F98FC}" destId="{84959EAA-3C13-4823-BF6D-81257F0C2CD7}" srcOrd="1" destOrd="0" presId="urn:microsoft.com/office/officeart/2005/8/layout/list1"/>
    <dgm:cxn modelId="{5317895E-E8FD-4C5F-9C6C-1E463783868B}" type="presParOf" srcId="{82558675-943D-491A-8D02-601518C27047}" destId="{0DF1C865-48CB-4390-A0B1-79242C99D008}" srcOrd="1" destOrd="0" presId="urn:microsoft.com/office/officeart/2005/8/layout/list1"/>
    <dgm:cxn modelId="{724AB6E6-14A2-4708-8AED-092D569478D6}" type="presParOf" srcId="{82558675-943D-491A-8D02-601518C27047}" destId="{D9AC2798-15B7-4D45-B5C7-AE6E50DB6EE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C00119-BA6C-4A6F-A32A-B503A229A96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DF0D660-BA2C-49A8-A662-8B09FF59F604}">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800"/>
            <a:t>What’s new?</a:t>
          </a:r>
          <a:endParaRPr lang="en-US" sz="2800"/>
        </a:p>
      </dgm:t>
    </dgm:pt>
    <dgm:pt modelId="{F2AACF87-D8C9-4EB5-839F-A463E62E6E7A}" type="parTrans" cxnId="{D30582B9-2D3E-4690-9B84-1BC2F12A1033}">
      <dgm:prSet/>
      <dgm:spPr/>
      <dgm:t>
        <a:bodyPr/>
        <a:lstStyle/>
        <a:p>
          <a:endParaRPr lang="en-US"/>
        </a:p>
      </dgm:t>
    </dgm:pt>
    <dgm:pt modelId="{08E8AFF8-1FA4-4005-A305-D9D6F5A52119}" type="sibTrans" cxnId="{D30582B9-2D3E-4690-9B84-1BC2F12A1033}">
      <dgm:prSet/>
      <dgm:spPr/>
      <dgm:t>
        <a:bodyPr/>
        <a:lstStyle/>
        <a:p>
          <a:endParaRPr lang="en-US"/>
        </a:p>
      </dgm:t>
    </dgm:pt>
    <dgm:pt modelId="{7930F7C2-2B42-4714-90EA-5F07102CE773}">
      <dgm:prSet custT="1"/>
      <dgm:spPr>
        <a:ln>
          <a:solidFill>
            <a:srgbClr val="1F7388"/>
          </a:solidFill>
        </a:ln>
      </dgm:spPr>
      <dgm:t>
        <a:bodyPr/>
        <a:lstStyle/>
        <a:p>
          <a:r>
            <a:rPr lang="en-US" sz="2400">
              <a:latin typeface="+mn-lt"/>
            </a:rPr>
            <a:t>Concept of a multinational enterprise</a:t>
          </a:r>
        </a:p>
      </dgm:t>
    </dgm:pt>
    <dgm:pt modelId="{A424BD1D-88E3-4ABC-BCE7-C84D62D9AEB9}" type="parTrans" cxnId="{1C1B0669-03D5-4187-A097-925C860A17C1}">
      <dgm:prSet/>
      <dgm:spPr/>
      <dgm:t>
        <a:bodyPr/>
        <a:lstStyle/>
        <a:p>
          <a:endParaRPr lang="en-US"/>
        </a:p>
      </dgm:t>
    </dgm:pt>
    <dgm:pt modelId="{33A0BBE5-EB66-4E13-ABBB-0F471064498C}" type="sibTrans" cxnId="{1C1B0669-03D5-4187-A097-925C860A17C1}">
      <dgm:prSet/>
      <dgm:spPr/>
      <dgm:t>
        <a:bodyPr/>
        <a:lstStyle/>
        <a:p>
          <a:endParaRPr lang="en-US"/>
        </a:p>
      </dgm:t>
    </dgm:pt>
    <dgm:pt modelId="{D7D0D49C-4917-4E20-B902-5877B86FB367}">
      <dgm:prSet custT="1"/>
      <dgm:spPr>
        <a:ln>
          <a:solidFill>
            <a:srgbClr val="1F7388"/>
          </a:solidFill>
        </a:ln>
      </dgm:spPr>
      <dgm:t>
        <a:bodyPr/>
        <a:lstStyle/>
        <a:p>
          <a:r>
            <a:rPr lang="en-US" sz="2400">
              <a:latin typeface="+mn-lt"/>
            </a:rPr>
            <a:t>Risk-based due diligence</a:t>
          </a:r>
        </a:p>
      </dgm:t>
    </dgm:pt>
    <dgm:pt modelId="{0F325F91-56FC-49E2-860F-6DB5ADC595E7}" type="parTrans" cxnId="{F53589BA-D41D-44F1-86A6-BE17D9A99202}">
      <dgm:prSet/>
      <dgm:spPr/>
      <dgm:t>
        <a:bodyPr/>
        <a:lstStyle/>
        <a:p>
          <a:endParaRPr lang="en-US"/>
        </a:p>
      </dgm:t>
    </dgm:pt>
    <dgm:pt modelId="{F5DD3A74-B158-492B-B1D2-469BF862F788}" type="sibTrans" cxnId="{F53589BA-D41D-44F1-86A6-BE17D9A99202}">
      <dgm:prSet/>
      <dgm:spPr/>
      <dgm:t>
        <a:bodyPr/>
        <a:lstStyle/>
        <a:p>
          <a:endParaRPr lang="en-US"/>
        </a:p>
      </dgm:t>
    </dgm:pt>
    <dgm:pt modelId="{52EB135E-7DA8-4CA2-B8BA-3E8BE983667E}">
      <dgm:prSet custT="1"/>
      <dgm:spPr>
        <a:ln>
          <a:solidFill>
            <a:srgbClr val="1F7388"/>
          </a:solidFill>
        </a:ln>
      </dgm:spPr>
      <dgm:t>
        <a:bodyPr/>
        <a:lstStyle/>
        <a:p>
          <a:r>
            <a:rPr lang="en-US" sz="2400">
              <a:latin typeface="+mn-lt"/>
            </a:rPr>
            <a:t>Meaningful consultation</a:t>
          </a:r>
        </a:p>
      </dgm:t>
    </dgm:pt>
    <dgm:pt modelId="{6C408A59-14CD-47F8-8FC7-8669CE1FB35F}" type="parTrans" cxnId="{F0D0BFC0-F6A9-414B-9DEB-D06066BEE03E}">
      <dgm:prSet/>
      <dgm:spPr/>
      <dgm:t>
        <a:bodyPr/>
        <a:lstStyle/>
        <a:p>
          <a:endParaRPr lang="en-US"/>
        </a:p>
      </dgm:t>
    </dgm:pt>
    <dgm:pt modelId="{BEF3C41A-02BD-4FB2-AC24-2780DBBA663E}" type="sibTrans" cxnId="{F0D0BFC0-F6A9-414B-9DEB-D06066BEE03E}">
      <dgm:prSet/>
      <dgm:spPr/>
      <dgm:t>
        <a:bodyPr/>
        <a:lstStyle/>
        <a:p>
          <a:endParaRPr lang="en-US"/>
        </a:p>
      </dgm:t>
    </dgm:pt>
    <dgm:pt modelId="{5AB7764B-FCB7-4975-8799-48742F41FE78}">
      <dgm:prSet custT="1"/>
      <dgm:spPr>
        <a:ln>
          <a:solidFill>
            <a:srgbClr val="1F7388"/>
          </a:solidFill>
        </a:ln>
      </dgm:spPr>
      <dgm:t>
        <a:bodyPr/>
        <a:lstStyle/>
        <a:p>
          <a:pPr rtl="0"/>
          <a:r>
            <a:rPr lang="en-US" sz="2400">
              <a:latin typeface="+mn-lt"/>
            </a:rPr>
            <a:t>Responsible engagement and disengagement</a:t>
          </a:r>
        </a:p>
      </dgm:t>
    </dgm:pt>
    <dgm:pt modelId="{EC1D7ED2-FEA9-4B85-A1E7-F154362FDBED}" type="parTrans" cxnId="{F0CF77E2-EF4D-4EE1-9627-6418FC39FBBE}">
      <dgm:prSet/>
      <dgm:spPr/>
      <dgm:t>
        <a:bodyPr/>
        <a:lstStyle/>
        <a:p>
          <a:endParaRPr lang="en-US"/>
        </a:p>
      </dgm:t>
    </dgm:pt>
    <dgm:pt modelId="{D1CB8A57-835E-422B-8599-014537E4A6D0}" type="sibTrans" cxnId="{F0CF77E2-EF4D-4EE1-9627-6418FC39FBBE}">
      <dgm:prSet/>
      <dgm:spPr/>
      <dgm:t>
        <a:bodyPr/>
        <a:lstStyle/>
        <a:p>
          <a:endParaRPr lang="en-US"/>
        </a:p>
      </dgm:t>
    </dgm:pt>
    <dgm:pt modelId="{2AE6EA13-ACAB-4D02-9B64-48D2FD120CE6}">
      <dgm:prSet custT="1"/>
      <dgm:spPr>
        <a:ln>
          <a:solidFill>
            <a:srgbClr val="1F7388"/>
          </a:solidFill>
        </a:ln>
      </dgm:spPr>
      <dgm:t>
        <a:bodyPr/>
        <a:lstStyle/>
        <a:p>
          <a:r>
            <a:rPr lang="en-US" sz="2400">
              <a:latin typeface="+mn-lt"/>
            </a:rPr>
            <a:t>Business relationships</a:t>
          </a:r>
        </a:p>
      </dgm:t>
    </dgm:pt>
    <dgm:pt modelId="{6657A389-6171-4A04-AFA0-A1B28970A545}" type="parTrans" cxnId="{C4166336-D6EB-47B7-A264-CF3B6404F9AC}">
      <dgm:prSet/>
      <dgm:spPr/>
      <dgm:t>
        <a:bodyPr/>
        <a:lstStyle/>
        <a:p>
          <a:endParaRPr lang="en-US"/>
        </a:p>
      </dgm:t>
    </dgm:pt>
    <dgm:pt modelId="{89BF2AD8-50B2-4D34-A3ED-FD018FDB865F}" type="sibTrans" cxnId="{C4166336-D6EB-47B7-A264-CF3B6404F9AC}">
      <dgm:prSet/>
      <dgm:spPr/>
      <dgm:t>
        <a:bodyPr/>
        <a:lstStyle/>
        <a:p>
          <a:endParaRPr lang="en-US"/>
        </a:p>
      </dgm:t>
    </dgm:pt>
    <dgm:pt modelId="{36148859-5C8C-44A7-89B6-7A164915EF29}">
      <dgm:prSet custT="1"/>
      <dgm:spPr>
        <a:ln>
          <a:solidFill>
            <a:srgbClr val="1F7388"/>
          </a:solidFill>
        </a:ln>
      </dgm:spPr>
      <dgm:t>
        <a:bodyPr/>
        <a:lstStyle/>
        <a:p>
          <a:r>
            <a:rPr lang="en-US" sz="2400">
              <a:latin typeface="+mn-lt"/>
            </a:rPr>
            <a:t>Individual consumers</a:t>
          </a:r>
        </a:p>
      </dgm:t>
    </dgm:pt>
    <dgm:pt modelId="{6C567C0A-AE9E-40B6-9AAD-CBEFEF1BD775}" type="parTrans" cxnId="{4EE67685-BCA9-454E-862F-046BDA02B5C2}">
      <dgm:prSet/>
      <dgm:spPr/>
      <dgm:t>
        <a:bodyPr/>
        <a:lstStyle/>
        <a:p>
          <a:endParaRPr lang="en-US"/>
        </a:p>
      </dgm:t>
    </dgm:pt>
    <dgm:pt modelId="{56DDF862-7171-4682-8B10-6BD4FAA17FB8}" type="sibTrans" cxnId="{4EE67685-BCA9-454E-862F-046BDA02B5C2}">
      <dgm:prSet/>
      <dgm:spPr/>
      <dgm:t>
        <a:bodyPr/>
        <a:lstStyle/>
        <a:p>
          <a:endParaRPr lang="en-US"/>
        </a:p>
      </dgm:t>
    </dgm:pt>
    <dgm:pt modelId="{C34D489D-64E6-4F11-807C-36838EA7AA32}">
      <dgm:prSet custT="1"/>
      <dgm:spPr>
        <a:ln>
          <a:solidFill>
            <a:srgbClr val="1F7388"/>
          </a:solidFill>
        </a:ln>
      </dgm:spPr>
      <dgm:t>
        <a:bodyPr/>
        <a:lstStyle/>
        <a:p>
          <a:r>
            <a:rPr lang="en-US" sz="2400">
              <a:latin typeface="+mn-lt"/>
            </a:rPr>
            <a:t>Reprisals</a:t>
          </a:r>
        </a:p>
      </dgm:t>
    </dgm:pt>
    <dgm:pt modelId="{8D9B19FB-6630-4447-9937-E1432010BDA9}" type="parTrans" cxnId="{705CA5EC-2563-4CFB-8ED6-5D4C824BD409}">
      <dgm:prSet/>
      <dgm:spPr/>
      <dgm:t>
        <a:bodyPr/>
        <a:lstStyle/>
        <a:p>
          <a:endParaRPr lang="en-US"/>
        </a:p>
      </dgm:t>
    </dgm:pt>
    <dgm:pt modelId="{468BCACE-8F88-4DAA-BC94-695630AEBB5F}" type="sibTrans" cxnId="{705CA5EC-2563-4CFB-8ED6-5D4C824BD409}">
      <dgm:prSet/>
      <dgm:spPr/>
      <dgm:t>
        <a:bodyPr/>
        <a:lstStyle/>
        <a:p>
          <a:endParaRPr lang="en-US"/>
        </a:p>
      </dgm:t>
    </dgm:pt>
    <dgm:pt modelId="{8D125986-CC0F-4A73-A882-9EF87C281E36}">
      <dgm:prSet custT="1"/>
      <dgm:spPr>
        <a:ln>
          <a:solidFill>
            <a:srgbClr val="1F7388"/>
          </a:solidFill>
        </a:ln>
      </dgm:spPr>
      <dgm:t>
        <a:bodyPr/>
        <a:lstStyle/>
        <a:p>
          <a:r>
            <a:rPr lang="en-US" sz="2400">
              <a:latin typeface="+mn-lt"/>
            </a:rPr>
            <a:t>Lobbying activities</a:t>
          </a:r>
        </a:p>
      </dgm:t>
    </dgm:pt>
    <dgm:pt modelId="{E2E0B8E7-9636-4B76-93D7-7BA3502B8B68}" type="parTrans" cxnId="{42BF0CF6-36FC-4F8B-9710-14A285963A02}">
      <dgm:prSet/>
      <dgm:spPr/>
      <dgm:t>
        <a:bodyPr/>
        <a:lstStyle/>
        <a:p>
          <a:endParaRPr lang="en-US"/>
        </a:p>
      </dgm:t>
    </dgm:pt>
    <dgm:pt modelId="{F9721D6D-A1DB-4152-BEA1-B7E0BF521132}" type="sibTrans" cxnId="{42BF0CF6-36FC-4F8B-9710-14A285963A02}">
      <dgm:prSet/>
      <dgm:spPr/>
      <dgm:t>
        <a:bodyPr/>
        <a:lstStyle/>
        <a:p>
          <a:endParaRPr lang="en-US"/>
        </a:p>
      </dgm:t>
    </dgm:pt>
    <dgm:pt modelId="{02787DFB-0F52-46D0-B9B5-B17E46E9B92E}">
      <dgm:prSet custT="1"/>
      <dgm:spPr>
        <a:ln>
          <a:solidFill>
            <a:srgbClr val="1F7388"/>
          </a:solidFill>
        </a:ln>
      </dgm:spPr>
      <dgm:t>
        <a:bodyPr/>
        <a:lstStyle/>
        <a:p>
          <a:r>
            <a:rPr lang="en-US" sz="2400">
              <a:latin typeface="+mn-lt"/>
            </a:rPr>
            <a:t>Alignment of self-regulatory initiatives</a:t>
          </a:r>
        </a:p>
      </dgm:t>
    </dgm:pt>
    <dgm:pt modelId="{D4E00334-9869-4CF4-BA48-4E5A8E247BA1}" type="parTrans" cxnId="{AA735857-3034-40DB-A2DF-BE74AA6BA893}">
      <dgm:prSet/>
      <dgm:spPr/>
      <dgm:t>
        <a:bodyPr/>
        <a:lstStyle/>
        <a:p>
          <a:endParaRPr lang="en-US"/>
        </a:p>
      </dgm:t>
    </dgm:pt>
    <dgm:pt modelId="{B4494017-650B-4F89-8031-87DC0DE9DD9A}" type="sibTrans" cxnId="{AA735857-3034-40DB-A2DF-BE74AA6BA893}">
      <dgm:prSet/>
      <dgm:spPr/>
      <dgm:t>
        <a:bodyPr/>
        <a:lstStyle/>
        <a:p>
          <a:endParaRPr lang="en-US"/>
        </a:p>
      </dgm:t>
    </dgm:pt>
    <dgm:pt modelId="{4C36A64D-A719-457D-8C90-EAF2C05E8817}" type="pres">
      <dgm:prSet presAssocID="{A2C00119-BA6C-4A6F-A32A-B503A229A965}" presName="linear" presStyleCnt="0">
        <dgm:presLayoutVars>
          <dgm:dir/>
          <dgm:animLvl val="lvl"/>
          <dgm:resizeHandles val="exact"/>
        </dgm:presLayoutVars>
      </dgm:prSet>
      <dgm:spPr/>
    </dgm:pt>
    <dgm:pt modelId="{D404A4C1-725F-418E-BCA3-6FF1E5D8C8AF}" type="pres">
      <dgm:prSet presAssocID="{BDF0D660-BA2C-49A8-A662-8B09FF59F604}" presName="parentLin" presStyleCnt="0"/>
      <dgm:spPr/>
    </dgm:pt>
    <dgm:pt modelId="{23B8AB69-8A2B-4B29-BB66-C4AD2E8959BD}" type="pres">
      <dgm:prSet presAssocID="{BDF0D660-BA2C-49A8-A662-8B09FF59F604}" presName="parentLeftMargin" presStyleLbl="node1" presStyleIdx="0" presStyleCnt="1"/>
      <dgm:spPr/>
    </dgm:pt>
    <dgm:pt modelId="{0933DE9E-DD95-4474-A654-C8631E6F3664}" type="pres">
      <dgm:prSet presAssocID="{BDF0D660-BA2C-49A8-A662-8B09FF59F604}" presName="parentText" presStyleLbl="node1" presStyleIdx="0" presStyleCnt="1" custScaleX="102114" custScaleY="43208" custLinFactNeighborX="12860" custLinFactNeighborY="-20670">
        <dgm:presLayoutVars>
          <dgm:chMax val="0"/>
          <dgm:bulletEnabled val="1"/>
        </dgm:presLayoutVars>
      </dgm:prSet>
      <dgm:spPr/>
    </dgm:pt>
    <dgm:pt modelId="{0396EF93-F3BB-4B48-941B-0645F501B613}" type="pres">
      <dgm:prSet presAssocID="{BDF0D660-BA2C-49A8-A662-8B09FF59F604}" presName="negativeSpace" presStyleCnt="0"/>
      <dgm:spPr/>
    </dgm:pt>
    <dgm:pt modelId="{0B1E52AC-BBEE-4785-8D8E-19503F6312A5}" type="pres">
      <dgm:prSet presAssocID="{BDF0D660-BA2C-49A8-A662-8B09FF59F604}" presName="childText" presStyleLbl="conFgAcc1" presStyleIdx="0" presStyleCnt="1" custScaleY="87892">
        <dgm:presLayoutVars>
          <dgm:bulletEnabled val="1"/>
        </dgm:presLayoutVars>
      </dgm:prSet>
      <dgm:spPr/>
    </dgm:pt>
  </dgm:ptLst>
  <dgm:cxnLst>
    <dgm:cxn modelId="{2BBC4D02-5072-492E-B460-2E33DD96284A}" type="presOf" srcId="{BDF0D660-BA2C-49A8-A662-8B09FF59F604}" destId="{23B8AB69-8A2B-4B29-BB66-C4AD2E8959BD}" srcOrd="0" destOrd="0" presId="urn:microsoft.com/office/officeart/2005/8/layout/list1"/>
    <dgm:cxn modelId="{80BD0408-322C-4A4E-8736-DF51ABBECA1B}" type="presOf" srcId="{7930F7C2-2B42-4714-90EA-5F07102CE773}" destId="{0B1E52AC-BBEE-4785-8D8E-19503F6312A5}" srcOrd="0" destOrd="0" presId="urn:microsoft.com/office/officeart/2005/8/layout/list1"/>
    <dgm:cxn modelId="{D93F0A20-6F78-4FF7-9ACA-80100F6A3454}" type="presOf" srcId="{02787DFB-0F52-46D0-B9B5-B17E46E9B92E}" destId="{0B1E52AC-BBEE-4785-8D8E-19503F6312A5}" srcOrd="0" destOrd="8" presId="urn:microsoft.com/office/officeart/2005/8/layout/list1"/>
    <dgm:cxn modelId="{CF12052E-3477-4262-825E-F9B6C5AADE59}" type="presOf" srcId="{5AB7764B-FCB7-4975-8799-48742F41FE78}" destId="{0B1E52AC-BBEE-4785-8D8E-19503F6312A5}" srcOrd="0" destOrd="3" presId="urn:microsoft.com/office/officeart/2005/8/layout/list1"/>
    <dgm:cxn modelId="{C4166336-D6EB-47B7-A264-CF3B6404F9AC}" srcId="{BDF0D660-BA2C-49A8-A662-8B09FF59F604}" destId="{2AE6EA13-ACAB-4D02-9B64-48D2FD120CE6}" srcOrd="4" destOrd="0" parTransId="{6657A389-6171-4A04-AFA0-A1B28970A545}" sibTransId="{89BF2AD8-50B2-4D34-A3ED-FD018FDB865F}"/>
    <dgm:cxn modelId="{DE263B3B-5798-4E0D-A3E1-F426E55B98F1}" type="presOf" srcId="{D7D0D49C-4917-4E20-B902-5877B86FB367}" destId="{0B1E52AC-BBEE-4785-8D8E-19503F6312A5}" srcOrd="0" destOrd="1" presId="urn:microsoft.com/office/officeart/2005/8/layout/list1"/>
    <dgm:cxn modelId="{1C1B0669-03D5-4187-A097-925C860A17C1}" srcId="{BDF0D660-BA2C-49A8-A662-8B09FF59F604}" destId="{7930F7C2-2B42-4714-90EA-5F07102CE773}" srcOrd="0" destOrd="0" parTransId="{A424BD1D-88E3-4ABC-BCE7-C84D62D9AEB9}" sibTransId="{33A0BBE5-EB66-4E13-ABBB-0F471064498C}"/>
    <dgm:cxn modelId="{BA376D53-9921-49AF-89EA-1F9D7B50F586}" type="presOf" srcId="{36148859-5C8C-44A7-89B6-7A164915EF29}" destId="{0B1E52AC-BBEE-4785-8D8E-19503F6312A5}" srcOrd="0" destOrd="5" presId="urn:microsoft.com/office/officeart/2005/8/layout/list1"/>
    <dgm:cxn modelId="{C8681756-4656-4572-9FEF-2C357B021999}" type="presOf" srcId="{52EB135E-7DA8-4CA2-B8BA-3E8BE983667E}" destId="{0B1E52AC-BBEE-4785-8D8E-19503F6312A5}" srcOrd="0" destOrd="2" presId="urn:microsoft.com/office/officeart/2005/8/layout/list1"/>
    <dgm:cxn modelId="{AA735857-3034-40DB-A2DF-BE74AA6BA893}" srcId="{BDF0D660-BA2C-49A8-A662-8B09FF59F604}" destId="{02787DFB-0F52-46D0-B9B5-B17E46E9B92E}" srcOrd="8" destOrd="0" parTransId="{D4E00334-9869-4CF4-BA48-4E5A8E247BA1}" sibTransId="{B4494017-650B-4F89-8031-87DC0DE9DD9A}"/>
    <dgm:cxn modelId="{4EE67685-BCA9-454E-862F-046BDA02B5C2}" srcId="{BDF0D660-BA2C-49A8-A662-8B09FF59F604}" destId="{36148859-5C8C-44A7-89B6-7A164915EF29}" srcOrd="5" destOrd="0" parTransId="{6C567C0A-AE9E-40B6-9AAD-CBEFEF1BD775}" sibTransId="{56DDF862-7171-4682-8B10-6BD4FAA17FB8}"/>
    <dgm:cxn modelId="{10E8D487-E884-4D4C-B053-6688E66F4886}" type="presOf" srcId="{BDF0D660-BA2C-49A8-A662-8B09FF59F604}" destId="{0933DE9E-DD95-4474-A654-C8631E6F3664}" srcOrd="1" destOrd="0" presId="urn:microsoft.com/office/officeart/2005/8/layout/list1"/>
    <dgm:cxn modelId="{ACE9CE92-B7CB-4A3A-873A-E3E3C8671023}" type="presOf" srcId="{2AE6EA13-ACAB-4D02-9B64-48D2FD120CE6}" destId="{0B1E52AC-BBEE-4785-8D8E-19503F6312A5}" srcOrd="0" destOrd="4" presId="urn:microsoft.com/office/officeart/2005/8/layout/list1"/>
    <dgm:cxn modelId="{C3DEA99A-F4F6-4D57-9A02-814E0256DDAC}" type="presOf" srcId="{A2C00119-BA6C-4A6F-A32A-B503A229A965}" destId="{4C36A64D-A719-457D-8C90-EAF2C05E8817}" srcOrd="0" destOrd="0" presId="urn:microsoft.com/office/officeart/2005/8/layout/list1"/>
    <dgm:cxn modelId="{E950939F-ADFA-4B11-BE59-62292D5B60DE}" type="presOf" srcId="{C34D489D-64E6-4F11-807C-36838EA7AA32}" destId="{0B1E52AC-BBEE-4785-8D8E-19503F6312A5}" srcOrd="0" destOrd="6" presId="urn:microsoft.com/office/officeart/2005/8/layout/list1"/>
    <dgm:cxn modelId="{D30582B9-2D3E-4690-9B84-1BC2F12A1033}" srcId="{A2C00119-BA6C-4A6F-A32A-B503A229A965}" destId="{BDF0D660-BA2C-49A8-A662-8B09FF59F604}" srcOrd="0" destOrd="0" parTransId="{F2AACF87-D8C9-4EB5-839F-A463E62E6E7A}" sibTransId="{08E8AFF8-1FA4-4005-A305-D9D6F5A52119}"/>
    <dgm:cxn modelId="{F53589BA-D41D-44F1-86A6-BE17D9A99202}" srcId="{BDF0D660-BA2C-49A8-A662-8B09FF59F604}" destId="{D7D0D49C-4917-4E20-B902-5877B86FB367}" srcOrd="1" destOrd="0" parTransId="{0F325F91-56FC-49E2-860F-6DB5ADC595E7}" sibTransId="{F5DD3A74-B158-492B-B1D2-469BF862F788}"/>
    <dgm:cxn modelId="{F0D0BFC0-F6A9-414B-9DEB-D06066BEE03E}" srcId="{BDF0D660-BA2C-49A8-A662-8B09FF59F604}" destId="{52EB135E-7DA8-4CA2-B8BA-3E8BE983667E}" srcOrd="2" destOrd="0" parTransId="{6C408A59-14CD-47F8-8FC7-8669CE1FB35F}" sibTransId="{BEF3C41A-02BD-4FB2-AC24-2780DBBA663E}"/>
    <dgm:cxn modelId="{119F0ECD-2371-4A6D-B4E3-43AF20763971}" type="presOf" srcId="{8D125986-CC0F-4A73-A882-9EF87C281E36}" destId="{0B1E52AC-BBEE-4785-8D8E-19503F6312A5}" srcOrd="0" destOrd="7" presId="urn:microsoft.com/office/officeart/2005/8/layout/list1"/>
    <dgm:cxn modelId="{F0CF77E2-EF4D-4EE1-9627-6418FC39FBBE}" srcId="{BDF0D660-BA2C-49A8-A662-8B09FF59F604}" destId="{5AB7764B-FCB7-4975-8799-48742F41FE78}" srcOrd="3" destOrd="0" parTransId="{EC1D7ED2-FEA9-4B85-A1E7-F154362FDBED}" sibTransId="{D1CB8A57-835E-422B-8599-014537E4A6D0}"/>
    <dgm:cxn modelId="{705CA5EC-2563-4CFB-8ED6-5D4C824BD409}" srcId="{BDF0D660-BA2C-49A8-A662-8B09FF59F604}" destId="{C34D489D-64E6-4F11-807C-36838EA7AA32}" srcOrd="6" destOrd="0" parTransId="{8D9B19FB-6630-4447-9937-E1432010BDA9}" sibTransId="{468BCACE-8F88-4DAA-BC94-695630AEBB5F}"/>
    <dgm:cxn modelId="{42BF0CF6-36FC-4F8B-9710-14A285963A02}" srcId="{BDF0D660-BA2C-49A8-A662-8B09FF59F604}" destId="{8D125986-CC0F-4A73-A882-9EF87C281E36}" srcOrd="7" destOrd="0" parTransId="{E2E0B8E7-9636-4B76-93D7-7BA3502B8B68}" sibTransId="{F9721D6D-A1DB-4152-BEA1-B7E0BF521132}"/>
    <dgm:cxn modelId="{5D0777D8-AF79-42D2-830A-B98C326E89F5}" type="presParOf" srcId="{4C36A64D-A719-457D-8C90-EAF2C05E8817}" destId="{D404A4C1-725F-418E-BCA3-6FF1E5D8C8AF}" srcOrd="0" destOrd="0" presId="urn:microsoft.com/office/officeart/2005/8/layout/list1"/>
    <dgm:cxn modelId="{565B4522-3FFC-469A-8D00-4E6A31366D5B}" type="presParOf" srcId="{D404A4C1-725F-418E-BCA3-6FF1E5D8C8AF}" destId="{23B8AB69-8A2B-4B29-BB66-C4AD2E8959BD}" srcOrd="0" destOrd="0" presId="urn:microsoft.com/office/officeart/2005/8/layout/list1"/>
    <dgm:cxn modelId="{572FA37E-BF63-4E90-838F-4FDD98FAA37C}" type="presParOf" srcId="{D404A4C1-725F-418E-BCA3-6FF1E5D8C8AF}" destId="{0933DE9E-DD95-4474-A654-C8631E6F3664}" srcOrd="1" destOrd="0" presId="urn:microsoft.com/office/officeart/2005/8/layout/list1"/>
    <dgm:cxn modelId="{92C370EE-9E8D-4E72-8F5E-821E96D891A1}" type="presParOf" srcId="{4C36A64D-A719-457D-8C90-EAF2C05E8817}" destId="{0396EF93-F3BB-4B48-941B-0645F501B613}" srcOrd="1" destOrd="0" presId="urn:microsoft.com/office/officeart/2005/8/layout/list1"/>
    <dgm:cxn modelId="{152FAB0A-B035-4AEC-BB61-1E83C69E32F1}" type="presParOf" srcId="{4C36A64D-A719-457D-8C90-EAF2C05E8817}" destId="{0B1E52AC-BBEE-4785-8D8E-19503F6312A5}"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DA59D6-8DA7-4649-A128-B9950395D9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57170-A26A-4AB7-B493-5593BFBDE5B6}">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800"/>
            <a:t>What’s new?</a:t>
          </a:r>
          <a:endParaRPr lang="en-US" sz="2800"/>
        </a:p>
      </dgm:t>
    </dgm:pt>
    <dgm:pt modelId="{F8487075-BD4B-4357-9831-22E9E4E78DF4}" type="parTrans" cxnId="{C68A356A-192B-4389-9440-51FFCF2791C2}">
      <dgm:prSet/>
      <dgm:spPr/>
      <dgm:t>
        <a:bodyPr/>
        <a:lstStyle/>
        <a:p>
          <a:endParaRPr lang="en-US"/>
        </a:p>
      </dgm:t>
    </dgm:pt>
    <dgm:pt modelId="{B4B0EEB1-E876-40F1-A251-8EDB49179E5D}" type="sibTrans" cxnId="{C68A356A-192B-4389-9440-51FFCF2791C2}">
      <dgm:prSet/>
      <dgm:spPr/>
      <dgm:t>
        <a:bodyPr/>
        <a:lstStyle/>
        <a:p>
          <a:endParaRPr lang="en-US"/>
        </a:p>
      </dgm:t>
    </dgm:pt>
    <dgm:pt modelId="{6885B83F-007A-488C-8E04-32A4232F26E6}">
      <dgm:prSet custT="1"/>
      <dgm:spPr>
        <a:ln>
          <a:solidFill>
            <a:srgbClr val="1F7388"/>
          </a:solidFill>
        </a:ln>
      </dgm:spPr>
      <dgm:t>
        <a:bodyPr/>
        <a:lstStyle/>
        <a:p>
          <a:pPr rtl="0"/>
          <a:r>
            <a:rPr lang="en-US" sz="2400">
              <a:latin typeface="+mn-lt"/>
            </a:rPr>
            <a:t>Alignment with the G20/OECD Principles of Corporate Governance</a:t>
          </a:r>
        </a:p>
      </dgm:t>
    </dgm:pt>
    <dgm:pt modelId="{8F0672D3-EF37-450F-A725-E042F6A369D4}" type="parTrans" cxnId="{801C8B07-5458-4957-9988-1DDFC03DCF85}">
      <dgm:prSet/>
      <dgm:spPr/>
      <dgm:t>
        <a:bodyPr/>
        <a:lstStyle/>
        <a:p>
          <a:endParaRPr lang="en-US"/>
        </a:p>
      </dgm:t>
    </dgm:pt>
    <dgm:pt modelId="{E0229BFC-9C69-4650-9BA9-7F5C1177568D}" type="sibTrans" cxnId="{801C8B07-5458-4957-9988-1DDFC03DCF85}">
      <dgm:prSet/>
      <dgm:spPr/>
      <dgm:t>
        <a:bodyPr/>
        <a:lstStyle/>
        <a:p>
          <a:endParaRPr lang="en-US"/>
        </a:p>
      </dgm:t>
    </dgm:pt>
    <dgm:pt modelId="{B5072BA6-D86C-48FB-B713-F41124574EAE}">
      <dgm:prSet custT="1"/>
      <dgm:spPr/>
      <dgm:t>
        <a:bodyPr/>
        <a:lstStyle/>
        <a:p>
          <a:r>
            <a:rPr lang="en-US" sz="2400">
              <a:latin typeface="+mn-lt"/>
            </a:rPr>
            <a:t>Corporate disclosure and reporting</a:t>
          </a:r>
        </a:p>
      </dgm:t>
    </dgm:pt>
    <dgm:pt modelId="{BBE386D3-4026-4CED-B232-8778E69F52AB}" type="parTrans" cxnId="{1B846DDC-7468-4188-AD55-F87D7CF2F68B}">
      <dgm:prSet/>
      <dgm:spPr/>
      <dgm:t>
        <a:bodyPr/>
        <a:lstStyle/>
        <a:p>
          <a:endParaRPr lang="en-US"/>
        </a:p>
      </dgm:t>
    </dgm:pt>
    <dgm:pt modelId="{B801E487-A564-4D1D-A16F-F458A3AF9874}" type="sibTrans" cxnId="{1B846DDC-7468-4188-AD55-F87D7CF2F68B}">
      <dgm:prSet/>
      <dgm:spPr/>
      <dgm:t>
        <a:bodyPr/>
        <a:lstStyle/>
        <a:p>
          <a:endParaRPr lang="en-US"/>
        </a:p>
      </dgm:t>
    </dgm:pt>
    <dgm:pt modelId="{D9E20A7C-9AF3-4255-A533-5CAA87FCA483}">
      <dgm:prSet custT="1"/>
      <dgm:spPr/>
      <dgm:t>
        <a:bodyPr/>
        <a:lstStyle/>
        <a:p>
          <a:r>
            <a:rPr lang="en-US" sz="2400">
              <a:latin typeface="+mn-lt"/>
            </a:rPr>
            <a:t>Alignment with due diligence reporting expectations</a:t>
          </a:r>
        </a:p>
      </dgm:t>
    </dgm:pt>
    <dgm:pt modelId="{2989D5C0-E68D-4FB1-BE05-C2195160E26B}" type="parTrans" cxnId="{4C5543F7-BBCB-423E-9437-BAAB809AEC2D}">
      <dgm:prSet/>
      <dgm:spPr/>
      <dgm:t>
        <a:bodyPr/>
        <a:lstStyle/>
        <a:p>
          <a:endParaRPr lang="en-US"/>
        </a:p>
      </dgm:t>
    </dgm:pt>
    <dgm:pt modelId="{590F28DA-0A4C-449F-AC62-A8300C0583BB}" type="sibTrans" cxnId="{4C5543F7-BBCB-423E-9437-BAAB809AEC2D}">
      <dgm:prSet/>
      <dgm:spPr/>
      <dgm:t>
        <a:bodyPr/>
        <a:lstStyle/>
        <a:p>
          <a:endParaRPr lang="en-US"/>
        </a:p>
      </dgm:t>
    </dgm:pt>
    <dgm:pt modelId="{FC901FC3-4D50-4B3B-8707-18EC6A43C044}">
      <dgm:prSet custT="1"/>
      <dgm:spPr/>
      <dgm:t>
        <a:bodyPr/>
        <a:lstStyle/>
        <a:p>
          <a:r>
            <a:rPr lang="en-US" sz="2400">
              <a:latin typeface="+mn-lt"/>
            </a:rPr>
            <a:t>Defining materiality</a:t>
          </a:r>
        </a:p>
      </dgm:t>
    </dgm:pt>
    <dgm:pt modelId="{48A7C9A2-B99F-4A9F-B4B4-59A67AF40115}" type="parTrans" cxnId="{A3189E13-7AA7-4144-95D6-C3A6DC823752}">
      <dgm:prSet/>
      <dgm:spPr/>
      <dgm:t>
        <a:bodyPr/>
        <a:lstStyle/>
        <a:p>
          <a:endParaRPr lang="en-US"/>
        </a:p>
      </dgm:t>
    </dgm:pt>
    <dgm:pt modelId="{C77D0C9E-C426-46AE-A255-28487846241F}" type="sibTrans" cxnId="{A3189E13-7AA7-4144-95D6-C3A6DC823752}">
      <dgm:prSet/>
      <dgm:spPr/>
      <dgm:t>
        <a:bodyPr/>
        <a:lstStyle/>
        <a:p>
          <a:endParaRPr lang="en-US"/>
        </a:p>
      </dgm:t>
    </dgm:pt>
    <dgm:pt modelId="{82558675-943D-491A-8D02-601518C27047}" type="pres">
      <dgm:prSet presAssocID="{5DDA59D6-8DA7-4649-A128-B9950395D9F0}" presName="linear" presStyleCnt="0">
        <dgm:presLayoutVars>
          <dgm:dir/>
          <dgm:animLvl val="lvl"/>
          <dgm:resizeHandles val="exact"/>
        </dgm:presLayoutVars>
      </dgm:prSet>
      <dgm:spPr/>
    </dgm:pt>
    <dgm:pt modelId="{75A02E80-BC2E-4251-ACBA-49D7236F98FC}" type="pres">
      <dgm:prSet presAssocID="{73D57170-A26A-4AB7-B493-5593BFBDE5B6}" presName="parentLin" presStyleCnt="0"/>
      <dgm:spPr/>
    </dgm:pt>
    <dgm:pt modelId="{93887CBA-9CA0-4EAC-80FD-03EAE3616E13}" type="pres">
      <dgm:prSet presAssocID="{73D57170-A26A-4AB7-B493-5593BFBDE5B6}" presName="parentLeftMargin" presStyleLbl="node1" presStyleIdx="0" presStyleCnt="1"/>
      <dgm:spPr/>
    </dgm:pt>
    <dgm:pt modelId="{84959EAA-3C13-4823-BF6D-81257F0C2CD7}" type="pres">
      <dgm:prSet presAssocID="{73D57170-A26A-4AB7-B493-5593BFBDE5B6}" presName="parentText" presStyleLbl="node1" presStyleIdx="0" presStyleCnt="1" custScaleY="47342" custLinFactNeighborX="2627" custLinFactNeighborY="-25621">
        <dgm:presLayoutVars>
          <dgm:chMax val="0"/>
          <dgm:bulletEnabled val="1"/>
        </dgm:presLayoutVars>
      </dgm:prSet>
      <dgm:spPr/>
    </dgm:pt>
    <dgm:pt modelId="{0DF1C865-48CB-4390-A0B1-79242C99D008}" type="pres">
      <dgm:prSet presAssocID="{73D57170-A26A-4AB7-B493-5593BFBDE5B6}" presName="negativeSpace" presStyleCnt="0"/>
      <dgm:spPr/>
    </dgm:pt>
    <dgm:pt modelId="{D9AC2798-15B7-4D45-B5C7-AE6E50DB6EE7}" type="pres">
      <dgm:prSet presAssocID="{73D57170-A26A-4AB7-B493-5593BFBDE5B6}" presName="childText" presStyleLbl="conFgAcc1" presStyleIdx="0" presStyleCnt="1" custScaleY="84323" custLinFactNeighborY="6142">
        <dgm:presLayoutVars>
          <dgm:bulletEnabled val="1"/>
        </dgm:presLayoutVars>
      </dgm:prSet>
      <dgm:spPr/>
    </dgm:pt>
  </dgm:ptLst>
  <dgm:cxnLst>
    <dgm:cxn modelId="{801C8B07-5458-4957-9988-1DDFC03DCF85}" srcId="{73D57170-A26A-4AB7-B493-5593BFBDE5B6}" destId="{6885B83F-007A-488C-8E04-32A4232F26E6}" srcOrd="0" destOrd="0" parTransId="{8F0672D3-EF37-450F-A725-E042F6A369D4}" sibTransId="{E0229BFC-9C69-4650-9BA9-7F5C1177568D}"/>
    <dgm:cxn modelId="{A3189E13-7AA7-4144-95D6-C3A6DC823752}" srcId="{73D57170-A26A-4AB7-B493-5593BFBDE5B6}" destId="{FC901FC3-4D50-4B3B-8707-18EC6A43C044}" srcOrd="3" destOrd="0" parTransId="{48A7C9A2-B99F-4A9F-B4B4-59A67AF40115}" sibTransId="{C77D0C9E-C426-46AE-A255-28487846241F}"/>
    <dgm:cxn modelId="{5E0B1746-63FF-493F-8B4B-44EFDEC60EEE}" type="presOf" srcId="{73D57170-A26A-4AB7-B493-5593BFBDE5B6}" destId="{93887CBA-9CA0-4EAC-80FD-03EAE3616E13}" srcOrd="0" destOrd="0" presId="urn:microsoft.com/office/officeart/2005/8/layout/list1"/>
    <dgm:cxn modelId="{C68A356A-192B-4389-9440-51FFCF2791C2}" srcId="{5DDA59D6-8DA7-4649-A128-B9950395D9F0}" destId="{73D57170-A26A-4AB7-B493-5593BFBDE5B6}" srcOrd="0" destOrd="0" parTransId="{F8487075-BD4B-4357-9831-22E9E4E78DF4}" sibTransId="{B4B0EEB1-E876-40F1-A251-8EDB49179E5D}"/>
    <dgm:cxn modelId="{F3192C8F-7F6B-4A47-B57C-A9A3CE169AD7}" type="presOf" srcId="{5DDA59D6-8DA7-4649-A128-B9950395D9F0}" destId="{82558675-943D-491A-8D02-601518C27047}" srcOrd="0" destOrd="0" presId="urn:microsoft.com/office/officeart/2005/8/layout/list1"/>
    <dgm:cxn modelId="{E14FFBA1-9628-4E8C-8162-EE468FEE960D}" type="presOf" srcId="{D9E20A7C-9AF3-4255-A533-5CAA87FCA483}" destId="{D9AC2798-15B7-4D45-B5C7-AE6E50DB6EE7}" srcOrd="0" destOrd="2" presId="urn:microsoft.com/office/officeart/2005/8/layout/list1"/>
    <dgm:cxn modelId="{458541C0-5A5F-4189-81CE-B011036B2DED}" type="presOf" srcId="{B5072BA6-D86C-48FB-B713-F41124574EAE}" destId="{D9AC2798-15B7-4D45-B5C7-AE6E50DB6EE7}" srcOrd="0" destOrd="1" presId="urn:microsoft.com/office/officeart/2005/8/layout/list1"/>
    <dgm:cxn modelId="{75223BCD-46B2-440E-8803-1CB53559F878}" type="presOf" srcId="{FC901FC3-4D50-4B3B-8707-18EC6A43C044}" destId="{D9AC2798-15B7-4D45-B5C7-AE6E50DB6EE7}" srcOrd="0" destOrd="3" presId="urn:microsoft.com/office/officeart/2005/8/layout/list1"/>
    <dgm:cxn modelId="{1B846DDC-7468-4188-AD55-F87D7CF2F68B}" srcId="{73D57170-A26A-4AB7-B493-5593BFBDE5B6}" destId="{B5072BA6-D86C-48FB-B713-F41124574EAE}" srcOrd="1" destOrd="0" parTransId="{BBE386D3-4026-4CED-B232-8778E69F52AB}" sibTransId="{B801E487-A564-4D1D-A16F-F458A3AF9874}"/>
    <dgm:cxn modelId="{4C5543F7-BBCB-423E-9437-BAAB809AEC2D}" srcId="{73D57170-A26A-4AB7-B493-5593BFBDE5B6}" destId="{D9E20A7C-9AF3-4255-A533-5CAA87FCA483}" srcOrd="2" destOrd="0" parTransId="{2989D5C0-E68D-4FB1-BE05-C2195160E26B}" sibTransId="{590F28DA-0A4C-449F-AC62-A8300C0583BB}"/>
    <dgm:cxn modelId="{FB0E7CF7-1D6D-4968-882F-8924A9F92D11}" type="presOf" srcId="{73D57170-A26A-4AB7-B493-5593BFBDE5B6}" destId="{84959EAA-3C13-4823-BF6D-81257F0C2CD7}" srcOrd="1" destOrd="0" presId="urn:microsoft.com/office/officeart/2005/8/layout/list1"/>
    <dgm:cxn modelId="{1943ADFC-6094-4FD4-83EA-40F2B89413A3}" type="presOf" srcId="{6885B83F-007A-488C-8E04-32A4232F26E6}" destId="{D9AC2798-15B7-4D45-B5C7-AE6E50DB6EE7}" srcOrd="0" destOrd="0" presId="urn:microsoft.com/office/officeart/2005/8/layout/list1"/>
    <dgm:cxn modelId="{DF3E905F-9FEF-4FE3-8B83-7D9354A7B8F4}" type="presParOf" srcId="{82558675-943D-491A-8D02-601518C27047}" destId="{75A02E80-BC2E-4251-ACBA-49D7236F98FC}" srcOrd="0" destOrd="0" presId="urn:microsoft.com/office/officeart/2005/8/layout/list1"/>
    <dgm:cxn modelId="{F24422DD-FD06-4740-B8D0-559669D07A6C}" type="presParOf" srcId="{75A02E80-BC2E-4251-ACBA-49D7236F98FC}" destId="{93887CBA-9CA0-4EAC-80FD-03EAE3616E13}" srcOrd="0" destOrd="0" presId="urn:microsoft.com/office/officeart/2005/8/layout/list1"/>
    <dgm:cxn modelId="{9B785381-DFF0-463D-9F7F-6F24014B2145}" type="presParOf" srcId="{75A02E80-BC2E-4251-ACBA-49D7236F98FC}" destId="{84959EAA-3C13-4823-BF6D-81257F0C2CD7}" srcOrd="1" destOrd="0" presId="urn:microsoft.com/office/officeart/2005/8/layout/list1"/>
    <dgm:cxn modelId="{5317895E-E8FD-4C5F-9C6C-1E463783868B}" type="presParOf" srcId="{82558675-943D-491A-8D02-601518C27047}" destId="{0DF1C865-48CB-4390-A0B1-79242C99D008}" srcOrd="1" destOrd="0" presId="urn:microsoft.com/office/officeart/2005/8/layout/list1"/>
    <dgm:cxn modelId="{724AB6E6-14A2-4708-8AED-092D569478D6}" type="presParOf" srcId="{82558675-943D-491A-8D02-601518C27047}" destId="{D9AC2798-15B7-4D45-B5C7-AE6E50DB6EE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DA59D6-8DA7-4649-A128-B9950395D9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57170-A26A-4AB7-B493-5593BFBDE5B6}">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800"/>
            <a:t>What’s new?</a:t>
          </a:r>
          <a:endParaRPr lang="en-US" sz="2800"/>
        </a:p>
      </dgm:t>
    </dgm:pt>
    <dgm:pt modelId="{F8487075-BD4B-4357-9831-22E9E4E78DF4}" type="parTrans" cxnId="{C68A356A-192B-4389-9440-51FFCF2791C2}">
      <dgm:prSet/>
      <dgm:spPr/>
      <dgm:t>
        <a:bodyPr/>
        <a:lstStyle/>
        <a:p>
          <a:endParaRPr lang="en-US"/>
        </a:p>
      </dgm:t>
    </dgm:pt>
    <dgm:pt modelId="{B4B0EEB1-E876-40F1-A251-8EDB49179E5D}" type="sibTrans" cxnId="{C68A356A-192B-4389-9440-51FFCF2791C2}">
      <dgm:prSet/>
      <dgm:spPr/>
      <dgm:t>
        <a:bodyPr/>
        <a:lstStyle/>
        <a:p>
          <a:endParaRPr lang="en-US"/>
        </a:p>
      </dgm:t>
    </dgm:pt>
    <dgm:pt modelId="{6885B83F-007A-488C-8E04-32A4232F26E6}">
      <dgm:prSet custT="1"/>
      <dgm:spPr>
        <a:ln>
          <a:solidFill>
            <a:srgbClr val="1F7388"/>
          </a:solidFill>
        </a:ln>
      </dgm:spPr>
      <dgm:t>
        <a:bodyPr/>
        <a:lstStyle/>
        <a:p>
          <a:pPr rtl="0"/>
          <a:r>
            <a:rPr lang="en-US" sz="2400" kern="1200">
              <a:latin typeface="+mn-lt"/>
            </a:rPr>
            <a:t>Special attention to at-risk individuals and groups</a:t>
          </a:r>
        </a:p>
      </dgm:t>
    </dgm:pt>
    <dgm:pt modelId="{8F0672D3-EF37-450F-A725-E042F6A369D4}" type="parTrans" cxnId="{801C8B07-5458-4957-9988-1DDFC03DCF85}">
      <dgm:prSet/>
      <dgm:spPr/>
      <dgm:t>
        <a:bodyPr/>
        <a:lstStyle/>
        <a:p>
          <a:endParaRPr lang="en-US"/>
        </a:p>
      </dgm:t>
    </dgm:pt>
    <dgm:pt modelId="{E0229BFC-9C69-4650-9BA9-7F5C1177568D}" type="sibTrans" cxnId="{801C8B07-5458-4957-9988-1DDFC03DCF85}">
      <dgm:prSet/>
      <dgm:spPr/>
      <dgm:t>
        <a:bodyPr/>
        <a:lstStyle/>
        <a:p>
          <a:endParaRPr lang="en-US"/>
        </a:p>
      </dgm:t>
    </dgm:pt>
    <dgm:pt modelId="{1080B172-5A2B-4577-A7DA-53932498C826}">
      <dgm:prSet custT="1"/>
      <dgm:spPr/>
      <dgm:t>
        <a:bodyPr/>
        <a:lstStyle/>
        <a:p>
          <a:r>
            <a:rPr lang="en-US" sz="2400" kern="1200">
              <a:solidFill>
                <a:prstClr val="black">
                  <a:hueOff val="0"/>
                  <a:satOff val="0"/>
                  <a:lumOff val="0"/>
                  <a:alphaOff val="0"/>
                </a:prstClr>
              </a:solidFill>
              <a:latin typeface="+mn-lt"/>
              <a:ea typeface="+mn-ea"/>
              <a:cs typeface="+mn-cs"/>
            </a:rPr>
            <a:t>Enhanced due diligence in context of armed conflict</a:t>
          </a:r>
        </a:p>
      </dgm:t>
    </dgm:pt>
    <dgm:pt modelId="{EF9A4AF4-0E1E-4266-A2EB-50A59948E0AA}" type="parTrans" cxnId="{A47788E5-832E-482C-AB5E-384A98659F68}">
      <dgm:prSet/>
      <dgm:spPr/>
      <dgm:t>
        <a:bodyPr/>
        <a:lstStyle/>
        <a:p>
          <a:endParaRPr lang="en-US"/>
        </a:p>
      </dgm:t>
    </dgm:pt>
    <dgm:pt modelId="{ED78BA27-9FE1-4D8B-938F-30C5D353F98E}" type="sibTrans" cxnId="{A47788E5-832E-482C-AB5E-384A98659F68}">
      <dgm:prSet/>
      <dgm:spPr/>
      <dgm:t>
        <a:bodyPr/>
        <a:lstStyle/>
        <a:p>
          <a:endParaRPr lang="en-US"/>
        </a:p>
      </dgm:t>
    </dgm:pt>
    <dgm:pt modelId="{7842B685-51F6-4004-8469-247D4AA92710}">
      <dgm:prSet phldr="0" custT="1"/>
      <dgm:spPr/>
      <dgm:t>
        <a:bodyPr/>
        <a:lstStyle/>
        <a:p>
          <a:pPr rtl="0"/>
          <a:r>
            <a:rPr lang="en-US" sz="2400" kern="1200">
              <a:latin typeface="+mn-lt"/>
            </a:rPr>
            <a:t>Human rights defenders</a:t>
          </a:r>
        </a:p>
      </dgm:t>
    </dgm:pt>
    <dgm:pt modelId="{09EAC640-9FED-4B37-8279-A4E9B421292B}" type="parTrans" cxnId="{4768E1A6-1721-4804-A800-5B97E5D6A356}">
      <dgm:prSet/>
      <dgm:spPr/>
      <dgm:t>
        <a:bodyPr/>
        <a:lstStyle/>
        <a:p>
          <a:endParaRPr lang="en-US"/>
        </a:p>
      </dgm:t>
    </dgm:pt>
    <dgm:pt modelId="{B1506ADC-3DB8-4FB0-89A4-69052FCC08A7}" type="sibTrans" cxnId="{4768E1A6-1721-4804-A800-5B97E5D6A356}">
      <dgm:prSet/>
      <dgm:spPr/>
      <dgm:t>
        <a:bodyPr/>
        <a:lstStyle/>
        <a:p>
          <a:endParaRPr lang="en-US"/>
        </a:p>
      </dgm:t>
    </dgm:pt>
    <dgm:pt modelId="{D400439D-B8D3-4709-B16F-4E209676F265}">
      <dgm:prSet phldr="0" custT="1"/>
      <dgm:spPr/>
      <dgm:t>
        <a:bodyPr/>
        <a:lstStyle/>
        <a:p>
          <a:pPr rtl="0"/>
          <a:r>
            <a:rPr lang="en-US" sz="2400" kern="1200">
              <a:solidFill>
                <a:prstClr val="black">
                  <a:hueOff val="0"/>
                  <a:satOff val="0"/>
                  <a:lumOff val="0"/>
                  <a:alphaOff val="0"/>
                </a:prstClr>
              </a:solidFill>
              <a:latin typeface="+mn-lt"/>
              <a:ea typeface="+mn-ea"/>
              <a:cs typeface="+mn-cs"/>
            </a:rPr>
            <a:t>Indigenous Peoples</a:t>
          </a:r>
        </a:p>
      </dgm:t>
    </dgm:pt>
    <dgm:pt modelId="{5100D52D-A205-4094-B15D-54345621ED97}" type="parTrans" cxnId="{725CDCEC-5B39-41FF-B975-6B013AC25A08}">
      <dgm:prSet/>
      <dgm:spPr/>
      <dgm:t>
        <a:bodyPr/>
        <a:lstStyle/>
        <a:p>
          <a:endParaRPr lang="en-US"/>
        </a:p>
      </dgm:t>
    </dgm:pt>
    <dgm:pt modelId="{6ED5B53A-9EB1-44A3-B554-A38164D416E4}" type="sibTrans" cxnId="{725CDCEC-5B39-41FF-B975-6B013AC25A08}">
      <dgm:prSet/>
      <dgm:spPr/>
      <dgm:t>
        <a:bodyPr/>
        <a:lstStyle/>
        <a:p>
          <a:endParaRPr lang="en-US"/>
        </a:p>
      </dgm:t>
    </dgm:pt>
    <dgm:pt modelId="{82558675-943D-491A-8D02-601518C27047}" type="pres">
      <dgm:prSet presAssocID="{5DDA59D6-8DA7-4649-A128-B9950395D9F0}" presName="linear" presStyleCnt="0">
        <dgm:presLayoutVars>
          <dgm:dir/>
          <dgm:animLvl val="lvl"/>
          <dgm:resizeHandles val="exact"/>
        </dgm:presLayoutVars>
      </dgm:prSet>
      <dgm:spPr/>
    </dgm:pt>
    <dgm:pt modelId="{75A02E80-BC2E-4251-ACBA-49D7236F98FC}" type="pres">
      <dgm:prSet presAssocID="{73D57170-A26A-4AB7-B493-5593BFBDE5B6}" presName="parentLin" presStyleCnt="0"/>
      <dgm:spPr/>
    </dgm:pt>
    <dgm:pt modelId="{93887CBA-9CA0-4EAC-80FD-03EAE3616E13}" type="pres">
      <dgm:prSet presAssocID="{73D57170-A26A-4AB7-B493-5593BFBDE5B6}" presName="parentLeftMargin" presStyleLbl="node1" presStyleIdx="0" presStyleCnt="1"/>
      <dgm:spPr/>
    </dgm:pt>
    <dgm:pt modelId="{84959EAA-3C13-4823-BF6D-81257F0C2CD7}" type="pres">
      <dgm:prSet presAssocID="{73D57170-A26A-4AB7-B493-5593BFBDE5B6}" presName="parentText" presStyleLbl="node1" presStyleIdx="0" presStyleCnt="1" custScaleY="44165" custLinFactNeighborX="7882" custLinFactNeighborY="-23100">
        <dgm:presLayoutVars>
          <dgm:chMax val="0"/>
          <dgm:bulletEnabled val="1"/>
        </dgm:presLayoutVars>
      </dgm:prSet>
      <dgm:spPr/>
    </dgm:pt>
    <dgm:pt modelId="{0DF1C865-48CB-4390-A0B1-79242C99D008}" type="pres">
      <dgm:prSet presAssocID="{73D57170-A26A-4AB7-B493-5593BFBDE5B6}" presName="negativeSpace" presStyleCnt="0"/>
      <dgm:spPr/>
    </dgm:pt>
    <dgm:pt modelId="{D9AC2798-15B7-4D45-B5C7-AE6E50DB6EE7}" type="pres">
      <dgm:prSet presAssocID="{73D57170-A26A-4AB7-B493-5593BFBDE5B6}" presName="childText" presStyleLbl="conFgAcc1" presStyleIdx="0" presStyleCnt="1" custScaleY="76053" custLinFactNeighborY="17138">
        <dgm:presLayoutVars>
          <dgm:bulletEnabled val="1"/>
        </dgm:presLayoutVars>
      </dgm:prSet>
      <dgm:spPr/>
    </dgm:pt>
  </dgm:ptLst>
  <dgm:cxnLst>
    <dgm:cxn modelId="{801C8B07-5458-4957-9988-1DDFC03DCF85}" srcId="{73D57170-A26A-4AB7-B493-5593BFBDE5B6}" destId="{6885B83F-007A-488C-8E04-32A4232F26E6}" srcOrd="0" destOrd="0" parTransId="{8F0672D3-EF37-450F-A725-E042F6A369D4}" sibTransId="{E0229BFC-9C69-4650-9BA9-7F5C1177568D}"/>
    <dgm:cxn modelId="{8C3C0444-4083-402A-A6BF-877F5B5A35CC}" type="presOf" srcId="{6885B83F-007A-488C-8E04-32A4232F26E6}" destId="{D9AC2798-15B7-4D45-B5C7-AE6E50DB6EE7}" srcOrd="0" destOrd="0" presId="urn:microsoft.com/office/officeart/2005/8/layout/list1"/>
    <dgm:cxn modelId="{C68A356A-192B-4389-9440-51FFCF2791C2}" srcId="{5DDA59D6-8DA7-4649-A128-B9950395D9F0}" destId="{73D57170-A26A-4AB7-B493-5593BFBDE5B6}" srcOrd="0" destOrd="0" parTransId="{F8487075-BD4B-4357-9831-22E9E4E78DF4}" sibTransId="{B4B0EEB1-E876-40F1-A251-8EDB49179E5D}"/>
    <dgm:cxn modelId="{1240076F-9EA3-4D28-B6F2-140EA811586C}" type="presOf" srcId="{1080B172-5A2B-4577-A7DA-53932498C826}" destId="{D9AC2798-15B7-4D45-B5C7-AE6E50DB6EE7}" srcOrd="0" destOrd="3" presId="urn:microsoft.com/office/officeart/2005/8/layout/list1"/>
    <dgm:cxn modelId="{C5194771-1D7C-4D1C-A597-898D50FF1079}" type="presOf" srcId="{D400439D-B8D3-4709-B16F-4E209676F265}" destId="{D9AC2798-15B7-4D45-B5C7-AE6E50DB6EE7}" srcOrd="0" destOrd="2" presId="urn:microsoft.com/office/officeart/2005/8/layout/list1"/>
    <dgm:cxn modelId="{F3192C8F-7F6B-4A47-B57C-A9A3CE169AD7}" type="presOf" srcId="{5DDA59D6-8DA7-4649-A128-B9950395D9F0}" destId="{82558675-943D-491A-8D02-601518C27047}" srcOrd="0" destOrd="0" presId="urn:microsoft.com/office/officeart/2005/8/layout/list1"/>
    <dgm:cxn modelId="{9ACD54A0-B0F3-4C64-BD87-A603AF2EA426}" type="presOf" srcId="{73D57170-A26A-4AB7-B493-5593BFBDE5B6}" destId="{84959EAA-3C13-4823-BF6D-81257F0C2CD7}" srcOrd="1" destOrd="0" presId="urn:microsoft.com/office/officeart/2005/8/layout/list1"/>
    <dgm:cxn modelId="{4768E1A6-1721-4804-A800-5B97E5D6A356}" srcId="{73D57170-A26A-4AB7-B493-5593BFBDE5B6}" destId="{7842B685-51F6-4004-8469-247D4AA92710}" srcOrd="1" destOrd="0" parTransId="{09EAC640-9FED-4B37-8279-A4E9B421292B}" sibTransId="{B1506ADC-3DB8-4FB0-89A4-69052FCC08A7}"/>
    <dgm:cxn modelId="{C6D8B0C9-3ABD-426D-8785-3D4F97EB9E9A}" type="presOf" srcId="{73D57170-A26A-4AB7-B493-5593BFBDE5B6}" destId="{93887CBA-9CA0-4EAC-80FD-03EAE3616E13}" srcOrd="0" destOrd="0" presId="urn:microsoft.com/office/officeart/2005/8/layout/list1"/>
    <dgm:cxn modelId="{BE1506D8-F458-4CC6-8B5D-994D18BFE49E}" type="presOf" srcId="{7842B685-51F6-4004-8469-247D4AA92710}" destId="{D9AC2798-15B7-4D45-B5C7-AE6E50DB6EE7}" srcOrd="0" destOrd="1" presId="urn:microsoft.com/office/officeart/2005/8/layout/list1"/>
    <dgm:cxn modelId="{A47788E5-832E-482C-AB5E-384A98659F68}" srcId="{73D57170-A26A-4AB7-B493-5593BFBDE5B6}" destId="{1080B172-5A2B-4577-A7DA-53932498C826}" srcOrd="3" destOrd="0" parTransId="{EF9A4AF4-0E1E-4266-A2EB-50A59948E0AA}" sibTransId="{ED78BA27-9FE1-4D8B-938F-30C5D353F98E}"/>
    <dgm:cxn modelId="{725CDCEC-5B39-41FF-B975-6B013AC25A08}" srcId="{73D57170-A26A-4AB7-B493-5593BFBDE5B6}" destId="{D400439D-B8D3-4709-B16F-4E209676F265}" srcOrd="2" destOrd="0" parTransId="{5100D52D-A205-4094-B15D-54345621ED97}" sibTransId="{6ED5B53A-9EB1-44A3-B554-A38164D416E4}"/>
    <dgm:cxn modelId="{4880DA21-8419-4522-BD3E-3BA4483D486C}" type="presParOf" srcId="{82558675-943D-491A-8D02-601518C27047}" destId="{75A02E80-BC2E-4251-ACBA-49D7236F98FC}" srcOrd="0" destOrd="0" presId="urn:microsoft.com/office/officeart/2005/8/layout/list1"/>
    <dgm:cxn modelId="{3DB8915A-A05B-4ACF-B4F0-8E6F605953E1}" type="presParOf" srcId="{75A02E80-BC2E-4251-ACBA-49D7236F98FC}" destId="{93887CBA-9CA0-4EAC-80FD-03EAE3616E13}" srcOrd="0" destOrd="0" presId="urn:microsoft.com/office/officeart/2005/8/layout/list1"/>
    <dgm:cxn modelId="{9BF5E110-A578-44EC-BBF1-F7C9C156EFB2}" type="presParOf" srcId="{75A02E80-BC2E-4251-ACBA-49D7236F98FC}" destId="{84959EAA-3C13-4823-BF6D-81257F0C2CD7}" srcOrd="1" destOrd="0" presId="urn:microsoft.com/office/officeart/2005/8/layout/list1"/>
    <dgm:cxn modelId="{2128E075-A67B-4898-A89E-C5FAC80D71CF}" type="presParOf" srcId="{82558675-943D-491A-8D02-601518C27047}" destId="{0DF1C865-48CB-4390-A0B1-79242C99D008}" srcOrd="1" destOrd="0" presId="urn:microsoft.com/office/officeart/2005/8/layout/list1"/>
    <dgm:cxn modelId="{F783EE47-E436-477B-AB93-A94B1562701D}" type="presParOf" srcId="{82558675-943D-491A-8D02-601518C27047}" destId="{D9AC2798-15B7-4D45-B5C7-AE6E50DB6EE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561C7A-3E82-4089-913E-EA5E0DC0D3F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47097F4-8134-44C4-AF9C-0125E9383859}">
      <dgm:prSet custT="1">
        <dgm:style>
          <a:lnRef idx="2">
            <a:schemeClr val="accent5"/>
          </a:lnRef>
          <a:fillRef idx="1">
            <a:schemeClr val="lt1"/>
          </a:fillRef>
          <a:effectRef idx="0">
            <a:schemeClr val="accent5"/>
          </a:effectRef>
          <a:fontRef idx="minor">
            <a:schemeClr val="dk1"/>
          </a:fontRef>
        </dgm:style>
      </dgm:prSet>
      <dgm:spPr>
        <a:ln>
          <a:solidFill>
            <a:srgbClr val="1F7388"/>
          </a:solidFill>
        </a:ln>
      </dgm:spPr>
      <dgm:t>
        <a:bodyPr/>
        <a:lstStyle/>
        <a:p>
          <a:r>
            <a:rPr lang="en-GB" sz="2800"/>
            <a:t>What’s new?</a:t>
          </a:r>
          <a:endParaRPr lang="en-US" sz="2800"/>
        </a:p>
      </dgm:t>
    </dgm:pt>
    <dgm:pt modelId="{A7DD0CED-B18D-451F-A1A5-F4ECB8C31B27}" type="parTrans" cxnId="{ADC9075E-FF52-4E42-8079-472989959EC8}">
      <dgm:prSet/>
      <dgm:spPr/>
      <dgm:t>
        <a:bodyPr/>
        <a:lstStyle/>
        <a:p>
          <a:endParaRPr lang="en-US"/>
        </a:p>
      </dgm:t>
    </dgm:pt>
    <dgm:pt modelId="{C0909B35-AA46-4D13-BCE7-A313D9E67D14}" type="sibTrans" cxnId="{ADC9075E-FF52-4E42-8079-472989959EC8}">
      <dgm:prSet/>
      <dgm:spPr/>
      <dgm:t>
        <a:bodyPr/>
        <a:lstStyle/>
        <a:p>
          <a:endParaRPr lang="en-US"/>
        </a:p>
      </dgm:t>
    </dgm:pt>
    <dgm:pt modelId="{BB7BF733-2049-4363-80BB-AED4F2518782}">
      <dgm:prSet custT="1"/>
      <dgm:spPr>
        <a:solidFill>
          <a:schemeClr val="bg1">
            <a:alpha val="62000"/>
          </a:schemeClr>
        </a:solidFill>
        <a:ln>
          <a:solidFill>
            <a:srgbClr val="1F7388"/>
          </a:solidFill>
        </a:ln>
      </dgm:spPr>
      <dgm:t>
        <a:bodyPr/>
        <a:lstStyle/>
        <a:p>
          <a:r>
            <a:rPr lang="en-US" sz="2400" kern="1200"/>
            <a:t>Respect the rights of all workers to freedom of association and collective bargaining</a:t>
          </a:r>
        </a:p>
      </dgm:t>
    </dgm:pt>
    <dgm:pt modelId="{EB93B4BE-C04D-408E-ADC2-3C51B6F52DB0}" type="parTrans" cxnId="{749454FF-A460-42A8-B41E-3031F2A3C8D2}">
      <dgm:prSet/>
      <dgm:spPr/>
      <dgm:t>
        <a:bodyPr/>
        <a:lstStyle/>
        <a:p>
          <a:endParaRPr lang="en-US"/>
        </a:p>
      </dgm:t>
    </dgm:pt>
    <dgm:pt modelId="{5FA8EBFF-CE5E-4C59-8F8B-BDA5A5FE9F93}" type="sibTrans" cxnId="{749454FF-A460-42A8-B41E-3031F2A3C8D2}">
      <dgm:prSet/>
      <dgm:spPr/>
      <dgm:t>
        <a:bodyPr/>
        <a:lstStyle/>
        <a:p>
          <a:endParaRPr lang="en-US"/>
        </a:p>
      </dgm:t>
    </dgm:pt>
    <dgm:pt modelId="{1D5F194E-0F73-4FCD-9C0C-B52AF452AC93}">
      <dgm:prSet custT="1"/>
      <dgm:spPr>
        <a:solidFill>
          <a:schemeClr val="bg1">
            <a:alpha val="62000"/>
          </a:schemeClr>
        </a:solidFill>
        <a:ln>
          <a:solidFill>
            <a:srgbClr val="1F7388"/>
          </a:solidFill>
        </a:ln>
      </dgm:spPr>
      <dgm:t>
        <a:bodyPr/>
        <a:lstStyle/>
        <a:p>
          <a:r>
            <a:rPr lang="en-US" sz="2400" kern="1200">
              <a:solidFill>
                <a:prstClr val="black">
                  <a:hueOff val="0"/>
                  <a:satOff val="0"/>
                  <a:lumOff val="0"/>
                  <a:alphaOff val="0"/>
                </a:prstClr>
              </a:solidFill>
              <a:latin typeface="Calibri" panose="020F0502020204030204"/>
              <a:ea typeface="+mn-ea"/>
              <a:cs typeface="+mn-cs"/>
            </a:rPr>
            <a:t>Provide a safe and healthy working environment</a:t>
          </a:r>
        </a:p>
      </dgm:t>
    </dgm:pt>
    <dgm:pt modelId="{5F508307-2562-42E9-AA4D-28F5B0A77A24}" type="parTrans" cxnId="{8D6D687D-F8AF-4A94-8DDC-6634CBE61EBB}">
      <dgm:prSet/>
      <dgm:spPr/>
      <dgm:t>
        <a:bodyPr/>
        <a:lstStyle/>
        <a:p>
          <a:endParaRPr lang="en-US"/>
        </a:p>
      </dgm:t>
    </dgm:pt>
    <dgm:pt modelId="{0D09FA15-E790-41D9-B942-A4008C472CA5}" type="sibTrans" cxnId="{8D6D687D-F8AF-4A94-8DDC-6634CBE61EBB}">
      <dgm:prSet/>
      <dgm:spPr/>
      <dgm:t>
        <a:bodyPr/>
        <a:lstStyle/>
        <a:p>
          <a:endParaRPr lang="en-US"/>
        </a:p>
      </dgm:t>
    </dgm:pt>
    <dgm:pt modelId="{C2D6091A-0644-4BC0-95D3-8B495E0770C0}">
      <dgm:prSet custT="1"/>
      <dgm:spPr>
        <a:solidFill>
          <a:schemeClr val="bg1">
            <a:alpha val="62000"/>
          </a:schemeClr>
        </a:solidFill>
        <a:ln>
          <a:solidFill>
            <a:srgbClr val="1F7388"/>
          </a:solidFill>
        </a:ln>
      </dgm:spPr>
      <dgm:t>
        <a:bodyPr/>
        <a:lstStyle/>
        <a:p>
          <a:r>
            <a:rPr lang="en-US" sz="2400" kern="1200">
              <a:solidFill>
                <a:prstClr val="black">
                  <a:hueOff val="0"/>
                  <a:satOff val="0"/>
                  <a:lumOff val="0"/>
                  <a:alphaOff val="0"/>
                </a:prstClr>
              </a:solidFill>
              <a:latin typeface="Calibri" panose="020F0502020204030204"/>
              <a:ea typeface="+mn-ea"/>
              <a:cs typeface="+mn-cs"/>
            </a:rPr>
            <a:t>Prevent human trafficking</a:t>
          </a:r>
        </a:p>
      </dgm:t>
    </dgm:pt>
    <dgm:pt modelId="{54A08FD5-D66F-475F-A807-2765ECB48483}" type="parTrans" cxnId="{7E0CD590-B526-4C5A-B8AF-5AD7AA6257C3}">
      <dgm:prSet/>
      <dgm:spPr/>
      <dgm:t>
        <a:bodyPr/>
        <a:lstStyle/>
        <a:p>
          <a:endParaRPr lang="en-US"/>
        </a:p>
      </dgm:t>
    </dgm:pt>
    <dgm:pt modelId="{FD6B186B-C62E-4CC8-B548-9D480C5F2E0C}" type="sibTrans" cxnId="{7E0CD590-B526-4C5A-B8AF-5AD7AA6257C3}">
      <dgm:prSet/>
      <dgm:spPr/>
      <dgm:t>
        <a:bodyPr/>
        <a:lstStyle/>
        <a:p>
          <a:endParaRPr lang="en-US"/>
        </a:p>
      </dgm:t>
    </dgm:pt>
    <dgm:pt modelId="{6706A564-5D2A-42F0-B2F2-26E7A41AA54E}">
      <dgm:prSet custT="1"/>
      <dgm:spPr>
        <a:solidFill>
          <a:schemeClr val="bg1">
            <a:alpha val="62000"/>
          </a:schemeClr>
        </a:solidFill>
        <a:ln>
          <a:solidFill>
            <a:srgbClr val="1F7388"/>
          </a:solidFill>
        </a:ln>
      </dgm:spPr>
      <dgm:t>
        <a:bodyPr/>
        <a:lstStyle/>
        <a:p>
          <a:pPr rtl="0"/>
          <a:r>
            <a:rPr lang="en-US" sz="2400" kern="1200">
              <a:solidFill>
                <a:prstClr val="black">
                  <a:hueOff val="0"/>
                  <a:satOff val="0"/>
                  <a:lumOff val="0"/>
                  <a:alphaOff val="0"/>
                </a:prstClr>
              </a:solidFill>
              <a:latin typeface="Calibri" panose="020F0502020204030204"/>
              <a:ea typeface="+mn-ea"/>
              <a:cs typeface="+mn-cs"/>
            </a:rPr>
            <a:t>Training for up-skilling and re-skilling</a:t>
          </a:r>
        </a:p>
      </dgm:t>
    </dgm:pt>
    <dgm:pt modelId="{A85B1530-8588-4919-AE52-20E3836F02A9}" type="parTrans" cxnId="{A96582E7-95F2-4A5A-9070-84EE8DEA2F10}">
      <dgm:prSet/>
      <dgm:spPr/>
      <dgm:t>
        <a:bodyPr/>
        <a:lstStyle/>
        <a:p>
          <a:endParaRPr lang="en-US"/>
        </a:p>
      </dgm:t>
    </dgm:pt>
    <dgm:pt modelId="{7F1E06F9-D37E-4F5E-AD49-B18D0D4809D9}" type="sibTrans" cxnId="{A96582E7-95F2-4A5A-9070-84EE8DEA2F10}">
      <dgm:prSet/>
      <dgm:spPr/>
      <dgm:t>
        <a:bodyPr/>
        <a:lstStyle/>
        <a:p>
          <a:endParaRPr lang="en-US"/>
        </a:p>
      </dgm:t>
    </dgm:pt>
    <dgm:pt modelId="{96907FDB-6900-4AE5-8021-534A0B8EDDFA}">
      <dgm:prSet phldr="0" custT="1"/>
      <dgm:spPr/>
      <dgm:t>
        <a:bodyPr/>
        <a:lstStyle/>
        <a:p>
          <a:pPr rtl="0"/>
          <a:r>
            <a:rPr lang="en-US" sz="2400" kern="1200">
              <a:solidFill>
                <a:prstClr val="black">
                  <a:hueOff val="0"/>
                  <a:satOff val="0"/>
                  <a:lumOff val="0"/>
                  <a:alphaOff val="0"/>
                </a:prstClr>
              </a:solidFill>
              <a:latin typeface="Calibri" panose="020F0502020204030204"/>
              <a:ea typeface="+mn-ea"/>
              <a:cs typeface="+mn-cs"/>
            </a:rPr>
            <a:t>Managing changes related to automation and green transition</a:t>
          </a:r>
        </a:p>
      </dgm:t>
    </dgm:pt>
    <dgm:pt modelId="{72EAD233-FC2B-427B-AD5A-7C7B0A6BF28A}" type="parTrans" cxnId="{73592531-5368-4513-AB76-DB0622266E43}">
      <dgm:prSet/>
      <dgm:spPr/>
      <dgm:t>
        <a:bodyPr/>
        <a:lstStyle/>
        <a:p>
          <a:endParaRPr lang="en-US"/>
        </a:p>
      </dgm:t>
    </dgm:pt>
    <dgm:pt modelId="{84FB126E-2FBC-4426-AEF4-8A2D085F9544}" type="sibTrans" cxnId="{73592531-5368-4513-AB76-DB0622266E43}">
      <dgm:prSet/>
      <dgm:spPr/>
      <dgm:t>
        <a:bodyPr/>
        <a:lstStyle/>
        <a:p>
          <a:endParaRPr lang="en-US"/>
        </a:p>
      </dgm:t>
    </dgm:pt>
    <dgm:pt modelId="{572D71A4-6981-4922-AC80-30916BE1A5AE}" type="pres">
      <dgm:prSet presAssocID="{B8561C7A-3E82-4089-913E-EA5E0DC0D3FB}" presName="linear" presStyleCnt="0">
        <dgm:presLayoutVars>
          <dgm:dir/>
          <dgm:animLvl val="lvl"/>
          <dgm:resizeHandles val="exact"/>
        </dgm:presLayoutVars>
      </dgm:prSet>
      <dgm:spPr/>
    </dgm:pt>
    <dgm:pt modelId="{0666BD29-78DF-49C9-AC08-40797A9D24D7}" type="pres">
      <dgm:prSet presAssocID="{847097F4-8134-44C4-AF9C-0125E9383859}" presName="parentLin" presStyleCnt="0"/>
      <dgm:spPr/>
    </dgm:pt>
    <dgm:pt modelId="{866B2B4C-07E0-47F6-B49F-E01B7188C661}" type="pres">
      <dgm:prSet presAssocID="{847097F4-8134-44C4-AF9C-0125E9383859}" presName="parentLeftMargin" presStyleLbl="node1" presStyleIdx="0" presStyleCnt="1"/>
      <dgm:spPr/>
    </dgm:pt>
    <dgm:pt modelId="{BDB90F6F-E353-4223-9197-C3E670E16C30}" type="pres">
      <dgm:prSet presAssocID="{847097F4-8134-44C4-AF9C-0125E9383859}" presName="parentText" presStyleLbl="node1" presStyleIdx="0" presStyleCnt="1" custScaleY="45923" custLinFactNeighborX="20827" custLinFactNeighborY="-24454">
        <dgm:presLayoutVars>
          <dgm:chMax val="0"/>
          <dgm:bulletEnabled val="1"/>
        </dgm:presLayoutVars>
      </dgm:prSet>
      <dgm:spPr/>
    </dgm:pt>
    <dgm:pt modelId="{57F20331-07E2-4318-986E-90D7942531CF}" type="pres">
      <dgm:prSet presAssocID="{847097F4-8134-44C4-AF9C-0125E9383859}" presName="negativeSpace" presStyleCnt="0"/>
      <dgm:spPr/>
    </dgm:pt>
    <dgm:pt modelId="{D48BA679-F28C-4B79-B3CB-4A6608021508}" type="pres">
      <dgm:prSet presAssocID="{847097F4-8134-44C4-AF9C-0125E9383859}" presName="childText" presStyleLbl="conFgAcc1" presStyleIdx="0" presStyleCnt="1" custScaleY="81261" custLinFactNeighborX="108" custLinFactNeighborY="19158">
        <dgm:presLayoutVars>
          <dgm:bulletEnabled val="1"/>
        </dgm:presLayoutVars>
      </dgm:prSet>
      <dgm:spPr/>
    </dgm:pt>
  </dgm:ptLst>
  <dgm:cxnLst>
    <dgm:cxn modelId="{BCC67E16-2D7C-46F4-9EBB-7CEF82EFF90E}" type="presOf" srcId="{847097F4-8134-44C4-AF9C-0125E9383859}" destId="{BDB90F6F-E353-4223-9197-C3E670E16C30}" srcOrd="1" destOrd="0" presId="urn:microsoft.com/office/officeart/2005/8/layout/list1"/>
    <dgm:cxn modelId="{E8760522-B33D-4982-92C5-F1A9D9F69C3F}" type="presOf" srcId="{6706A564-5D2A-42F0-B2F2-26E7A41AA54E}" destId="{D48BA679-F28C-4B79-B3CB-4A6608021508}" srcOrd="0" destOrd="3" presId="urn:microsoft.com/office/officeart/2005/8/layout/list1"/>
    <dgm:cxn modelId="{73592531-5368-4513-AB76-DB0622266E43}" srcId="{847097F4-8134-44C4-AF9C-0125E9383859}" destId="{96907FDB-6900-4AE5-8021-534A0B8EDDFA}" srcOrd="4" destOrd="0" parTransId="{72EAD233-FC2B-427B-AD5A-7C7B0A6BF28A}" sibTransId="{84FB126E-2FBC-4426-AEF4-8A2D085F9544}"/>
    <dgm:cxn modelId="{67DA775D-153B-4119-BF46-A0E89D18B299}" type="presOf" srcId="{BB7BF733-2049-4363-80BB-AED4F2518782}" destId="{D48BA679-F28C-4B79-B3CB-4A6608021508}" srcOrd="0" destOrd="0" presId="urn:microsoft.com/office/officeart/2005/8/layout/list1"/>
    <dgm:cxn modelId="{ADC9075E-FF52-4E42-8079-472989959EC8}" srcId="{B8561C7A-3E82-4089-913E-EA5E0DC0D3FB}" destId="{847097F4-8134-44C4-AF9C-0125E9383859}" srcOrd="0" destOrd="0" parTransId="{A7DD0CED-B18D-451F-A1A5-F4ECB8C31B27}" sibTransId="{C0909B35-AA46-4D13-BCE7-A313D9E67D14}"/>
    <dgm:cxn modelId="{AA011867-514E-432B-AD8D-878822B7A0D6}" type="presOf" srcId="{847097F4-8134-44C4-AF9C-0125E9383859}" destId="{866B2B4C-07E0-47F6-B49F-E01B7188C661}" srcOrd="0" destOrd="0" presId="urn:microsoft.com/office/officeart/2005/8/layout/list1"/>
    <dgm:cxn modelId="{4534A670-CAB6-46CE-BE5E-4CCEAE348CEF}" type="presOf" srcId="{1D5F194E-0F73-4FCD-9C0C-B52AF452AC93}" destId="{D48BA679-F28C-4B79-B3CB-4A6608021508}" srcOrd="0" destOrd="1" presId="urn:microsoft.com/office/officeart/2005/8/layout/list1"/>
    <dgm:cxn modelId="{8D6D687D-F8AF-4A94-8DDC-6634CBE61EBB}" srcId="{847097F4-8134-44C4-AF9C-0125E9383859}" destId="{1D5F194E-0F73-4FCD-9C0C-B52AF452AC93}" srcOrd="1" destOrd="0" parTransId="{5F508307-2562-42E9-AA4D-28F5B0A77A24}" sibTransId="{0D09FA15-E790-41D9-B942-A4008C472CA5}"/>
    <dgm:cxn modelId="{7E0CD590-B526-4C5A-B8AF-5AD7AA6257C3}" srcId="{847097F4-8134-44C4-AF9C-0125E9383859}" destId="{C2D6091A-0644-4BC0-95D3-8B495E0770C0}" srcOrd="2" destOrd="0" parTransId="{54A08FD5-D66F-475F-A807-2765ECB48483}" sibTransId="{FD6B186B-C62E-4CC8-B548-9D480C5F2E0C}"/>
    <dgm:cxn modelId="{DCE68D95-1511-4F1B-B4F3-246FE30A8F42}" type="presOf" srcId="{C2D6091A-0644-4BC0-95D3-8B495E0770C0}" destId="{D48BA679-F28C-4B79-B3CB-4A6608021508}" srcOrd="0" destOrd="2" presId="urn:microsoft.com/office/officeart/2005/8/layout/list1"/>
    <dgm:cxn modelId="{4C05EEB0-4421-4753-8E01-5E9B3E598DBB}" type="presOf" srcId="{96907FDB-6900-4AE5-8021-534A0B8EDDFA}" destId="{D48BA679-F28C-4B79-B3CB-4A6608021508}" srcOrd="0" destOrd="4" presId="urn:microsoft.com/office/officeart/2005/8/layout/list1"/>
    <dgm:cxn modelId="{C03017CA-2A40-4BEB-8D5B-81CD7ED51735}" type="presOf" srcId="{B8561C7A-3E82-4089-913E-EA5E0DC0D3FB}" destId="{572D71A4-6981-4922-AC80-30916BE1A5AE}" srcOrd="0" destOrd="0" presId="urn:microsoft.com/office/officeart/2005/8/layout/list1"/>
    <dgm:cxn modelId="{A96582E7-95F2-4A5A-9070-84EE8DEA2F10}" srcId="{847097F4-8134-44C4-AF9C-0125E9383859}" destId="{6706A564-5D2A-42F0-B2F2-26E7A41AA54E}" srcOrd="3" destOrd="0" parTransId="{A85B1530-8588-4919-AE52-20E3836F02A9}" sibTransId="{7F1E06F9-D37E-4F5E-AD49-B18D0D4809D9}"/>
    <dgm:cxn modelId="{749454FF-A460-42A8-B41E-3031F2A3C8D2}" srcId="{847097F4-8134-44C4-AF9C-0125E9383859}" destId="{BB7BF733-2049-4363-80BB-AED4F2518782}" srcOrd="0" destOrd="0" parTransId="{EB93B4BE-C04D-408E-ADC2-3C51B6F52DB0}" sibTransId="{5FA8EBFF-CE5E-4C59-8F8B-BDA5A5FE9F93}"/>
    <dgm:cxn modelId="{6828FFF5-96AA-4B1E-B61E-477444707656}" type="presParOf" srcId="{572D71A4-6981-4922-AC80-30916BE1A5AE}" destId="{0666BD29-78DF-49C9-AC08-40797A9D24D7}" srcOrd="0" destOrd="0" presId="urn:microsoft.com/office/officeart/2005/8/layout/list1"/>
    <dgm:cxn modelId="{1DF79245-9974-48DA-B213-C004357A3F4C}" type="presParOf" srcId="{0666BD29-78DF-49C9-AC08-40797A9D24D7}" destId="{866B2B4C-07E0-47F6-B49F-E01B7188C661}" srcOrd="0" destOrd="0" presId="urn:microsoft.com/office/officeart/2005/8/layout/list1"/>
    <dgm:cxn modelId="{B179CD08-0B4A-45B1-B84F-05AECC62A1FE}" type="presParOf" srcId="{0666BD29-78DF-49C9-AC08-40797A9D24D7}" destId="{BDB90F6F-E353-4223-9197-C3E670E16C30}" srcOrd="1" destOrd="0" presId="urn:microsoft.com/office/officeart/2005/8/layout/list1"/>
    <dgm:cxn modelId="{B2FA0E2B-800B-4EF7-96C6-D9FCA0EF86EE}" type="presParOf" srcId="{572D71A4-6981-4922-AC80-30916BE1A5AE}" destId="{57F20331-07E2-4318-986E-90D7942531CF}" srcOrd="1" destOrd="0" presId="urn:microsoft.com/office/officeart/2005/8/layout/list1"/>
    <dgm:cxn modelId="{E480F055-C211-4CCD-9D10-633FFE011973}" type="presParOf" srcId="{572D71A4-6981-4922-AC80-30916BE1A5AE}" destId="{D48BA679-F28C-4B79-B3CB-4A6608021508}"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DA59D6-8DA7-4649-A128-B9950395D9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57170-A26A-4AB7-B493-5593BFBDE5B6}">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800"/>
            <a:t>What’s new?</a:t>
          </a:r>
          <a:endParaRPr lang="en-US" sz="2800"/>
        </a:p>
      </dgm:t>
    </dgm:pt>
    <dgm:pt modelId="{F8487075-BD4B-4357-9831-22E9E4E78DF4}" type="parTrans" cxnId="{C68A356A-192B-4389-9440-51FFCF2791C2}">
      <dgm:prSet/>
      <dgm:spPr/>
      <dgm:t>
        <a:bodyPr/>
        <a:lstStyle/>
        <a:p>
          <a:endParaRPr lang="en-US"/>
        </a:p>
      </dgm:t>
    </dgm:pt>
    <dgm:pt modelId="{B4B0EEB1-E876-40F1-A251-8EDB49179E5D}" type="sibTrans" cxnId="{C68A356A-192B-4389-9440-51FFCF2791C2}">
      <dgm:prSet/>
      <dgm:spPr/>
      <dgm:t>
        <a:bodyPr/>
        <a:lstStyle/>
        <a:p>
          <a:endParaRPr lang="en-US"/>
        </a:p>
      </dgm:t>
    </dgm:pt>
    <dgm:pt modelId="{6885B83F-007A-488C-8E04-32A4232F26E6}">
      <dgm:prSet custT="1"/>
      <dgm:spPr>
        <a:ln>
          <a:solidFill>
            <a:srgbClr val="1F7388"/>
          </a:solidFill>
        </a:ln>
      </dgm:spPr>
      <dgm:t>
        <a:bodyPr/>
        <a:lstStyle/>
        <a:p>
          <a:pPr rtl="0"/>
          <a:r>
            <a:rPr lang="en-US" sz="2400" kern="1200">
              <a:solidFill>
                <a:prstClr val="black">
                  <a:hueOff val="0"/>
                  <a:satOff val="0"/>
                  <a:lumOff val="0"/>
                  <a:alphaOff val="0"/>
                </a:prstClr>
              </a:solidFill>
              <a:latin typeface="Calibri" panose="020F0502020204030204"/>
              <a:ea typeface="+mn-ea"/>
              <a:cs typeface="+mn-cs"/>
            </a:rPr>
            <a:t>Adverse environmental impact and due diligence</a:t>
          </a:r>
        </a:p>
      </dgm:t>
    </dgm:pt>
    <dgm:pt modelId="{8F0672D3-EF37-450F-A725-E042F6A369D4}" type="parTrans" cxnId="{801C8B07-5458-4957-9988-1DDFC03DCF85}">
      <dgm:prSet/>
      <dgm:spPr/>
      <dgm:t>
        <a:bodyPr/>
        <a:lstStyle/>
        <a:p>
          <a:endParaRPr lang="en-US"/>
        </a:p>
      </dgm:t>
    </dgm:pt>
    <dgm:pt modelId="{E0229BFC-9C69-4650-9BA9-7F5C1177568D}" type="sibTrans" cxnId="{801C8B07-5458-4957-9988-1DDFC03DCF85}">
      <dgm:prSet/>
      <dgm:spPr/>
      <dgm:t>
        <a:bodyPr/>
        <a:lstStyle/>
        <a:p>
          <a:endParaRPr lang="en-US"/>
        </a:p>
      </dgm:t>
    </dgm:pt>
    <dgm:pt modelId="{A755F829-F815-41B1-BEF6-694953CC06BB}">
      <dgm:prSet custT="1"/>
      <dgm:spPr/>
      <dgm:t>
        <a:bodyPr/>
        <a:lstStyle/>
        <a:p>
          <a:r>
            <a:rPr lang="en-US" sz="2400" kern="1200">
              <a:solidFill>
                <a:prstClr val="black">
                  <a:hueOff val="0"/>
                  <a:satOff val="0"/>
                  <a:lumOff val="0"/>
                  <a:alphaOff val="0"/>
                </a:prstClr>
              </a:solidFill>
              <a:latin typeface="Calibri" panose="020F0502020204030204"/>
              <a:ea typeface="+mn-ea"/>
              <a:cs typeface="+mn-cs"/>
            </a:rPr>
            <a:t>Biodiversity</a:t>
          </a:r>
        </a:p>
      </dgm:t>
    </dgm:pt>
    <dgm:pt modelId="{B609F6F8-9447-4A3F-9BA0-170947B93C13}" type="parTrans" cxnId="{79056975-66D9-4FED-94AA-888CE28F5F1D}">
      <dgm:prSet/>
      <dgm:spPr/>
      <dgm:t>
        <a:bodyPr/>
        <a:lstStyle/>
        <a:p>
          <a:endParaRPr lang="en-US"/>
        </a:p>
      </dgm:t>
    </dgm:pt>
    <dgm:pt modelId="{F0EF0057-A7F2-44F8-B595-54C19869C253}" type="sibTrans" cxnId="{79056975-66D9-4FED-94AA-888CE28F5F1D}">
      <dgm:prSet/>
      <dgm:spPr/>
      <dgm:t>
        <a:bodyPr/>
        <a:lstStyle/>
        <a:p>
          <a:endParaRPr lang="en-US"/>
        </a:p>
      </dgm:t>
    </dgm:pt>
    <dgm:pt modelId="{3A80CB96-92DF-4BE3-AC4D-2464E872F998}">
      <dgm:prSet custT="1"/>
      <dgm:spPr/>
      <dgm:t>
        <a:bodyPr/>
        <a:lstStyle/>
        <a:p>
          <a:r>
            <a:rPr lang="en-US" sz="2400" kern="1200">
              <a:solidFill>
                <a:prstClr val="black">
                  <a:hueOff val="0"/>
                  <a:satOff val="0"/>
                  <a:lumOff val="0"/>
                  <a:alphaOff val="0"/>
                </a:prstClr>
              </a:solidFill>
              <a:latin typeface="Calibri" panose="020F0502020204030204"/>
              <a:ea typeface="+mn-ea"/>
              <a:cs typeface="+mn-cs"/>
            </a:rPr>
            <a:t>Circular economy</a:t>
          </a:r>
        </a:p>
      </dgm:t>
    </dgm:pt>
    <dgm:pt modelId="{EE45C4C2-16A0-42A1-A254-81C4C5F2A9D2}" type="parTrans" cxnId="{B5D9F26D-FCA5-49CC-AD6D-EFAD8AE22A3D}">
      <dgm:prSet/>
      <dgm:spPr/>
      <dgm:t>
        <a:bodyPr/>
        <a:lstStyle/>
        <a:p>
          <a:endParaRPr lang="en-US"/>
        </a:p>
      </dgm:t>
    </dgm:pt>
    <dgm:pt modelId="{CF851C7E-79BA-4A73-972F-D2AE2A95C799}" type="sibTrans" cxnId="{B5D9F26D-FCA5-49CC-AD6D-EFAD8AE22A3D}">
      <dgm:prSet/>
      <dgm:spPr/>
      <dgm:t>
        <a:bodyPr/>
        <a:lstStyle/>
        <a:p>
          <a:endParaRPr lang="en-US"/>
        </a:p>
      </dgm:t>
    </dgm:pt>
    <dgm:pt modelId="{2D64BDC4-01BF-4A58-BAD3-758ABC307627}">
      <dgm:prSet custT="1"/>
      <dgm:spPr/>
      <dgm:t>
        <a:bodyPr/>
        <a:lstStyle/>
        <a:p>
          <a:r>
            <a:rPr lang="en-US" sz="2400" kern="1200">
              <a:solidFill>
                <a:prstClr val="black">
                  <a:hueOff val="0"/>
                  <a:satOff val="0"/>
                  <a:lumOff val="0"/>
                  <a:alphaOff val="0"/>
                </a:prstClr>
              </a:solidFill>
              <a:latin typeface="Calibri" panose="020F0502020204030204"/>
              <a:ea typeface="+mn-ea"/>
              <a:cs typeface="+mn-cs"/>
            </a:rPr>
            <a:t>Animal welfare</a:t>
          </a:r>
        </a:p>
      </dgm:t>
    </dgm:pt>
    <dgm:pt modelId="{9FC8E1A3-2397-4E4E-A952-3BD563916516}" type="parTrans" cxnId="{5A437312-4F16-45E9-8F83-46C29B271339}">
      <dgm:prSet/>
      <dgm:spPr/>
      <dgm:t>
        <a:bodyPr/>
        <a:lstStyle/>
        <a:p>
          <a:endParaRPr lang="en-US"/>
        </a:p>
      </dgm:t>
    </dgm:pt>
    <dgm:pt modelId="{82D4925B-6A3D-44B4-A309-F3B4AB4B7641}" type="sibTrans" cxnId="{5A437312-4F16-45E9-8F83-46C29B271339}">
      <dgm:prSet/>
      <dgm:spPr/>
      <dgm:t>
        <a:bodyPr/>
        <a:lstStyle/>
        <a:p>
          <a:endParaRPr lang="en-US"/>
        </a:p>
      </dgm:t>
    </dgm:pt>
    <dgm:pt modelId="{804F8DB0-9D4C-4702-910A-AE907F311499}">
      <dgm:prSet phldr="0" custT="1"/>
      <dgm:spPr/>
      <dgm:t>
        <a:bodyPr/>
        <a:lstStyle/>
        <a:p>
          <a:r>
            <a:rPr lang="en-US" sz="2400" kern="1200">
              <a:solidFill>
                <a:prstClr val="black">
                  <a:hueOff val="0"/>
                  <a:satOff val="0"/>
                  <a:lumOff val="0"/>
                  <a:alphaOff val="0"/>
                </a:prstClr>
              </a:solidFill>
              <a:latin typeface="Calibri" panose="020F0502020204030204"/>
              <a:ea typeface="+mn-ea"/>
              <a:cs typeface="+mn-cs"/>
            </a:rPr>
            <a:t>Climate mitigation and adaptation</a:t>
          </a:r>
        </a:p>
      </dgm:t>
    </dgm:pt>
    <dgm:pt modelId="{2E5F2E3C-8858-4267-AA8F-3D39C93943B6}" type="parTrans" cxnId="{C6BBAFDD-9E17-4D14-A28B-07D0B30FD7AA}">
      <dgm:prSet/>
      <dgm:spPr/>
      <dgm:t>
        <a:bodyPr/>
        <a:lstStyle/>
        <a:p>
          <a:endParaRPr lang="en-US"/>
        </a:p>
      </dgm:t>
    </dgm:pt>
    <dgm:pt modelId="{BC5E6491-24F2-4119-8069-52F5F2905EF7}" type="sibTrans" cxnId="{C6BBAFDD-9E17-4D14-A28B-07D0B30FD7AA}">
      <dgm:prSet/>
      <dgm:spPr/>
      <dgm:t>
        <a:bodyPr/>
        <a:lstStyle/>
        <a:p>
          <a:endParaRPr lang="en-US"/>
        </a:p>
      </dgm:t>
    </dgm:pt>
    <dgm:pt modelId="{82558675-943D-491A-8D02-601518C27047}" type="pres">
      <dgm:prSet presAssocID="{5DDA59D6-8DA7-4649-A128-B9950395D9F0}" presName="linear" presStyleCnt="0">
        <dgm:presLayoutVars>
          <dgm:dir/>
          <dgm:animLvl val="lvl"/>
          <dgm:resizeHandles val="exact"/>
        </dgm:presLayoutVars>
      </dgm:prSet>
      <dgm:spPr/>
    </dgm:pt>
    <dgm:pt modelId="{75A02E80-BC2E-4251-ACBA-49D7236F98FC}" type="pres">
      <dgm:prSet presAssocID="{73D57170-A26A-4AB7-B493-5593BFBDE5B6}" presName="parentLin" presStyleCnt="0"/>
      <dgm:spPr/>
    </dgm:pt>
    <dgm:pt modelId="{93887CBA-9CA0-4EAC-80FD-03EAE3616E13}" type="pres">
      <dgm:prSet presAssocID="{73D57170-A26A-4AB7-B493-5593BFBDE5B6}" presName="parentLeftMargin" presStyleLbl="node1" presStyleIdx="0" presStyleCnt="1"/>
      <dgm:spPr/>
    </dgm:pt>
    <dgm:pt modelId="{84959EAA-3C13-4823-BF6D-81257F0C2CD7}" type="pres">
      <dgm:prSet presAssocID="{73D57170-A26A-4AB7-B493-5593BFBDE5B6}" presName="parentText" presStyleLbl="node1" presStyleIdx="0" presStyleCnt="1" custScaleY="44165" custLinFactNeighborX="7882" custLinFactNeighborY="-23100">
        <dgm:presLayoutVars>
          <dgm:chMax val="0"/>
          <dgm:bulletEnabled val="1"/>
        </dgm:presLayoutVars>
      </dgm:prSet>
      <dgm:spPr/>
    </dgm:pt>
    <dgm:pt modelId="{0DF1C865-48CB-4390-A0B1-79242C99D008}" type="pres">
      <dgm:prSet presAssocID="{73D57170-A26A-4AB7-B493-5593BFBDE5B6}" presName="negativeSpace" presStyleCnt="0"/>
      <dgm:spPr/>
    </dgm:pt>
    <dgm:pt modelId="{D9AC2798-15B7-4D45-B5C7-AE6E50DB6EE7}" type="pres">
      <dgm:prSet presAssocID="{73D57170-A26A-4AB7-B493-5593BFBDE5B6}" presName="childText" presStyleLbl="conFgAcc1" presStyleIdx="0" presStyleCnt="1" custScaleY="84163" custLinFactNeighborY="17138">
        <dgm:presLayoutVars>
          <dgm:bulletEnabled val="1"/>
        </dgm:presLayoutVars>
      </dgm:prSet>
      <dgm:spPr/>
    </dgm:pt>
  </dgm:ptLst>
  <dgm:cxnLst>
    <dgm:cxn modelId="{74116106-4C2D-4010-BCAA-F4BBD61F15FA}" type="presOf" srcId="{3A80CB96-92DF-4BE3-AC4D-2464E872F998}" destId="{D9AC2798-15B7-4D45-B5C7-AE6E50DB6EE7}" srcOrd="0" destOrd="3" presId="urn:microsoft.com/office/officeart/2005/8/layout/list1"/>
    <dgm:cxn modelId="{801C8B07-5458-4957-9988-1DDFC03DCF85}" srcId="{73D57170-A26A-4AB7-B493-5593BFBDE5B6}" destId="{6885B83F-007A-488C-8E04-32A4232F26E6}" srcOrd="0" destOrd="0" parTransId="{8F0672D3-EF37-450F-A725-E042F6A369D4}" sibTransId="{E0229BFC-9C69-4650-9BA9-7F5C1177568D}"/>
    <dgm:cxn modelId="{73280311-0874-40BD-A178-E3491A3F7796}" type="presOf" srcId="{A755F829-F815-41B1-BEF6-694953CC06BB}" destId="{D9AC2798-15B7-4D45-B5C7-AE6E50DB6EE7}" srcOrd="0" destOrd="2" presId="urn:microsoft.com/office/officeart/2005/8/layout/list1"/>
    <dgm:cxn modelId="{5A437312-4F16-45E9-8F83-46C29B271339}" srcId="{73D57170-A26A-4AB7-B493-5593BFBDE5B6}" destId="{2D64BDC4-01BF-4A58-BAD3-758ABC307627}" srcOrd="4" destOrd="0" parTransId="{9FC8E1A3-2397-4E4E-A952-3BD563916516}" sibTransId="{82D4925B-6A3D-44B4-A309-F3B4AB4B7641}"/>
    <dgm:cxn modelId="{7ADBBE21-5CEF-4354-8C18-1F729454558B}" type="presOf" srcId="{73D57170-A26A-4AB7-B493-5593BFBDE5B6}" destId="{93887CBA-9CA0-4EAC-80FD-03EAE3616E13}" srcOrd="0" destOrd="0" presId="urn:microsoft.com/office/officeart/2005/8/layout/list1"/>
    <dgm:cxn modelId="{A7A2135E-1B78-4912-BB09-0FFBE22018BF}" type="presOf" srcId="{804F8DB0-9D4C-4702-910A-AE907F311499}" destId="{D9AC2798-15B7-4D45-B5C7-AE6E50DB6EE7}" srcOrd="0" destOrd="1" presId="urn:microsoft.com/office/officeart/2005/8/layout/list1"/>
    <dgm:cxn modelId="{ED9ACD43-4C72-4B84-B461-8E85C377E113}" type="presOf" srcId="{73D57170-A26A-4AB7-B493-5593BFBDE5B6}" destId="{84959EAA-3C13-4823-BF6D-81257F0C2CD7}" srcOrd="1" destOrd="0" presId="urn:microsoft.com/office/officeart/2005/8/layout/list1"/>
    <dgm:cxn modelId="{C68A356A-192B-4389-9440-51FFCF2791C2}" srcId="{5DDA59D6-8DA7-4649-A128-B9950395D9F0}" destId="{73D57170-A26A-4AB7-B493-5593BFBDE5B6}" srcOrd="0" destOrd="0" parTransId="{F8487075-BD4B-4357-9831-22E9E4E78DF4}" sibTransId="{B4B0EEB1-E876-40F1-A251-8EDB49179E5D}"/>
    <dgm:cxn modelId="{B5D9F26D-FCA5-49CC-AD6D-EFAD8AE22A3D}" srcId="{73D57170-A26A-4AB7-B493-5593BFBDE5B6}" destId="{3A80CB96-92DF-4BE3-AC4D-2464E872F998}" srcOrd="3" destOrd="0" parTransId="{EE45C4C2-16A0-42A1-A254-81C4C5F2A9D2}" sibTransId="{CF851C7E-79BA-4A73-972F-D2AE2A95C799}"/>
    <dgm:cxn modelId="{79056975-66D9-4FED-94AA-888CE28F5F1D}" srcId="{73D57170-A26A-4AB7-B493-5593BFBDE5B6}" destId="{A755F829-F815-41B1-BEF6-694953CC06BB}" srcOrd="2" destOrd="0" parTransId="{B609F6F8-9447-4A3F-9BA0-170947B93C13}" sibTransId="{F0EF0057-A7F2-44F8-B595-54C19869C253}"/>
    <dgm:cxn modelId="{F3192C8F-7F6B-4A47-B57C-A9A3CE169AD7}" type="presOf" srcId="{5DDA59D6-8DA7-4649-A128-B9950395D9F0}" destId="{82558675-943D-491A-8D02-601518C27047}" srcOrd="0" destOrd="0" presId="urn:microsoft.com/office/officeart/2005/8/layout/list1"/>
    <dgm:cxn modelId="{6213C6AC-706D-4136-822D-2BFD873F29A2}" type="presOf" srcId="{2D64BDC4-01BF-4A58-BAD3-758ABC307627}" destId="{D9AC2798-15B7-4D45-B5C7-AE6E50DB6EE7}" srcOrd="0" destOrd="4" presId="urn:microsoft.com/office/officeart/2005/8/layout/list1"/>
    <dgm:cxn modelId="{764019C5-A1C0-4D15-A29E-0A4EF85E597A}" type="presOf" srcId="{6885B83F-007A-488C-8E04-32A4232F26E6}" destId="{D9AC2798-15B7-4D45-B5C7-AE6E50DB6EE7}" srcOrd="0" destOrd="0" presId="urn:microsoft.com/office/officeart/2005/8/layout/list1"/>
    <dgm:cxn modelId="{C6BBAFDD-9E17-4D14-A28B-07D0B30FD7AA}" srcId="{73D57170-A26A-4AB7-B493-5593BFBDE5B6}" destId="{804F8DB0-9D4C-4702-910A-AE907F311499}" srcOrd="1" destOrd="0" parTransId="{2E5F2E3C-8858-4267-AA8F-3D39C93943B6}" sibTransId="{BC5E6491-24F2-4119-8069-52F5F2905EF7}"/>
    <dgm:cxn modelId="{9A9EF153-4B42-44F1-834F-ED589DA95A06}" type="presParOf" srcId="{82558675-943D-491A-8D02-601518C27047}" destId="{75A02E80-BC2E-4251-ACBA-49D7236F98FC}" srcOrd="0" destOrd="0" presId="urn:microsoft.com/office/officeart/2005/8/layout/list1"/>
    <dgm:cxn modelId="{2A09C987-660F-402C-B19F-80A68C22F11D}" type="presParOf" srcId="{75A02E80-BC2E-4251-ACBA-49D7236F98FC}" destId="{93887CBA-9CA0-4EAC-80FD-03EAE3616E13}" srcOrd="0" destOrd="0" presId="urn:microsoft.com/office/officeart/2005/8/layout/list1"/>
    <dgm:cxn modelId="{69E45332-A58A-4B07-ACA0-8D976C80C24E}" type="presParOf" srcId="{75A02E80-BC2E-4251-ACBA-49D7236F98FC}" destId="{84959EAA-3C13-4823-BF6D-81257F0C2CD7}" srcOrd="1" destOrd="0" presId="urn:microsoft.com/office/officeart/2005/8/layout/list1"/>
    <dgm:cxn modelId="{1C44EAC2-26DB-455E-A9F9-543A82916122}" type="presParOf" srcId="{82558675-943D-491A-8D02-601518C27047}" destId="{0DF1C865-48CB-4390-A0B1-79242C99D008}" srcOrd="1" destOrd="0" presId="urn:microsoft.com/office/officeart/2005/8/layout/list1"/>
    <dgm:cxn modelId="{F8877D8D-1118-4703-ADA2-F5690CF49DE1}" type="presParOf" srcId="{82558675-943D-491A-8D02-601518C27047}" destId="{D9AC2798-15B7-4D45-B5C7-AE6E50DB6EE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DA59D6-8DA7-4649-A128-B9950395D9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57170-A26A-4AB7-B493-5593BFBDE5B6}">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800"/>
            <a:t>What’s new?</a:t>
          </a:r>
          <a:endParaRPr lang="en-US" sz="2800"/>
        </a:p>
      </dgm:t>
    </dgm:pt>
    <dgm:pt modelId="{F8487075-BD4B-4357-9831-22E9E4E78DF4}" type="parTrans" cxnId="{C68A356A-192B-4389-9440-51FFCF2791C2}">
      <dgm:prSet/>
      <dgm:spPr/>
      <dgm:t>
        <a:bodyPr/>
        <a:lstStyle/>
        <a:p>
          <a:endParaRPr lang="en-US" sz="2400"/>
        </a:p>
      </dgm:t>
    </dgm:pt>
    <dgm:pt modelId="{B4B0EEB1-E876-40F1-A251-8EDB49179E5D}" type="sibTrans" cxnId="{C68A356A-192B-4389-9440-51FFCF2791C2}">
      <dgm:prSet/>
      <dgm:spPr/>
      <dgm:t>
        <a:bodyPr/>
        <a:lstStyle/>
        <a:p>
          <a:endParaRPr lang="en-US" sz="2400"/>
        </a:p>
      </dgm:t>
    </dgm:pt>
    <dgm:pt modelId="{E32589AF-9CAA-44F6-AF71-AC1ACF5A8C2B}">
      <dgm:prSet custT="1"/>
      <dgm:spPr/>
      <dgm:t>
        <a:bodyPr/>
        <a:lstStyle/>
        <a:p>
          <a:pPr rtl="0"/>
          <a:r>
            <a:rPr lang="en-US" sz="2400" kern="1200">
              <a:solidFill>
                <a:prstClr val="black">
                  <a:hueOff val="0"/>
                  <a:satOff val="0"/>
                  <a:lumOff val="0"/>
                  <a:alphaOff val="0"/>
                </a:prstClr>
              </a:solidFill>
              <a:latin typeface="Calibri" panose="020F0502020204030204"/>
              <a:ea typeface="+mn-ea"/>
              <a:cs typeface="+mn-cs"/>
            </a:rPr>
            <a:t>Adding other forms of corruption </a:t>
          </a:r>
        </a:p>
      </dgm:t>
    </dgm:pt>
    <dgm:pt modelId="{DC25FEFF-EFD2-43D1-92C0-41989CF886E8}" type="parTrans" cxnId="{FC3C4C11-DF86-4D05-B160-4C0C6202CC4D}">
      <dgm:prSet/>
      <dgm:spPr/>
      <dgm:t>
        <a:bodyPr/>
        <a:lstStyle/>
        <a:p>
          <a:endParaRPr lang="en-US" sz="2400"/>
        </a:p>
      </dgm:t>
    </dgm:pt>
    <dgm:pt modelId="{E8229AF2-33CC-4F6E-9C8C-29C462F93B0C}" type="sibTrans" cxnId="{FC3C4C11-DF86-4D05-B160-4C0C6202CC4D}">
      <dgm:prSet/>
      <dgm:spPr/>
      <dgm:t>
        <a:bodyPr/>
        <a:lstStyle/>
        <a:p>
          <a:endParaRPr lang="en-US" sz="2400"/>
        </a:p>
      </dgm:t>
    </dgm:pt>
    <dgm:pt modelId="{3C29973E-4F24-46A9-88B8-029A55E25905}">
      <dgm:prSet custT="1"/>
      <dgm:spPr/>
      <dgm:t>
        <a:bodyPr/>
        <a:lstStyle/>
        <a:p>
          <a:pPr rtl="0"/>
          <a:r>
            <a:rPr lang="en-US" sz="2400" kern="1200">
              <a:solidFill>
                <a:prstClr val="black">
                  <a:hueOff val="0"/>
                  <a:satOff val="0"/>
                  <a:lumOff val="0"/>
                  <a:alphaOff val="0"/>
                </a:prstClr>
              </a:solidFill>
              <a:latin typeface="Calibri" panose="020F0502020204030204"/>
              <a:ea typeface="+mn-ea"/>
              <a:cs typeface="+mn-cs"/>
            </a:rPr>
            <a:t>Business relationships </a:t>
          </a:r>
        </a:p>
      </dgm:t>
    </dgm:pt>
    <dgm:pt modelId="{0C359654-0291-4E32-A8F1-06F707CB6581}" type="parTrans" cxnId="{0C5C1033-06E4-430C-A750-4E45E6C04492}">
      <dgm:prSet/>
      <dgm:spPr/>
      <dgm:t>
        <a:bodyPr/>
        <a:lstStyle/>
        <a:p>
          <a:endParaRPr lang="en-US" sz="2400"/>
        </a:p>
      </dgm:t>
    </dgm:pt>
    <dgm:pt modelId="{FF2F2040-72CA-46C4-99AF-1B6846C0E67F}" type="sibTrans" cxnId="{0C5C1033-06E4-430C-A750-4E45E6C04492}">
      <dgm:prSet/>
      <dgm:spPr/>
      <dgm:t>
        <a:bodyPr/>
        <a:lstStyle/>
        <a:p>
          <a:endParaRPr lang="en-US" sz="2400"/>
        </a:p>
      </dgm:t>
    </dgm:pt>
    <dgm:pt modelId="{E2EB3249-C616-4307-A97F-F3A77610519A}">
      <dgm:prSet custT="1"/>
      <dgm:spPr/>
      <dgm:t>
        <a:bodyPr/>
        <a:lstStyle/>
        <a:p>
          <a:r>
            <a:rPr lang="en-US" sz="2400" kern="1200">
              <a:solidFill>
                <a:prstClr val="black">
                  <a:hueOff val="0"/>
                  <a:satOff val="0"/>
                  <a:lumOff val="0"/>
                  <a:alphaOff val="0"/>
                </a:prstClr>
              </a:solidFill>
              <a:latin typeface="Calibri" panose="020F0502020204030204"/>
              <a:ea typeface="+mn-ea"/>
              <a:cs typeface="+mn-cs"/>
            </a:rPr>
            <a:t>Collective action</a:t>
          </a:r>
        </a:p>
      </dgm:t>
    </dgm:pt>
    <dgm:pt modelId="{ADE8F0C2-E7C7-4CC1-8CFA-68C2A7D3FAE3}" type="parTrans" cxnId="{3DAF2AEC-0D2C-4F16-818D-AEDF5C0E745F}">
      <dgm:prSet/>
      <dgm:spPr/>
      <dgm:t>
        <a:bodyPr/>
        <a:lstStyle/>
        <a:p>
          <a:endParaRPr lang="en-US" sz="2400"/>
        </a:p>
      </dgm:t>
    </dgm:pt>
    <dgm:pt modelId="{1989D524-1F12-490B-AE08-3AF7BF9F101B}" type="sibTrans" cxnId="{3DAF2AEC-0D2C-4F16-818D-AEDF5C0E745F}">
      <dgm:prSet/>
      <dgm:spPr/>
      <dgm:t>
        <a:bodyPr/>
        <a:lstStyle/>
        <a:p>
          <a:endParaRPr lang="en-US" sz="2400"/>
        </a:p>
      </dgm:t>
    </dgm:pt>
    <dgm:pt modelId="{82558675-943D-491A-8D02-601518C27047}" type="pres">
      <dgm:prSet presAssocID="{5DDA59D6-8DA7-4649-A128-B9950395D9F0}" presName="linear" presStyleCnt="0">
        <dgm:presLayoutVars>
          <dgm:dir/>
          <dgm:animLvl val="lvl"/>
          <dgm:resizeHandles val="exact"/>
        </dgm:presLayoutVars>
      </dgm:prSet>
      <dgm:spPr/>
    </dgm:pt>
    <dgm:pt modelId="{75A02E80-BC2E-4251-ACBA-49D7236F98FC}" type="pres">
      <dgm:prSet presAssocID="{73D57170-A26A-4AB7-B493-5593BFBDE5B6}" presName="parentLin" presStyleCnt="0"/>
      <dgm:spPr/>
    </dgm:pt>
    <dgm:pt modelId="{93887CBA-9CA0-4EAC-80FD-03EAE3616E13}" type="pres">
      <dgm:prSet presAssocID="{73D57170-A26A-4AB7-B493-5593BFBDE5B6}" presName="parentLeftMargin" presStyleLbl="node1" presStyleIdx="0" presStyleCnt="1"/>
      <dgm:spPr/>
    </dgm:pt>
    <dgm:pt modelId="{84959EAA-3C13-4823-BF6D-81257F0C2CD7}" type="pres">
      <dgm:prSet presAssocID="{73D57170-A26A-4AB7-B493-5593BFBDE5B6}" presName="parentText" presStyleLbl="node1" presStyleIdx="0" presStyleCnt="1" custScaleY="44165" custLinFactNeighborX="7882" custLinFactNeighborY="-23100">
        <dgm:presLayoutVars>
          <dgm:chMax val="0"/>
          <dgm:bulletEnabled val="1"/>
        </dgm:presLayoutVars>
      </dgm:prSet>
      <dgm:spPr/>
    </dgm:pt>
    <dgm:pt modelId="{0DF1C865-48CB-4390-A0B1-79242C99D008}" type="pres">
      <dgm:prSet presAssocID="{73D57170-A26A-4AB7-B493-5593BFBDE5B6}" presName="negativeSpace" presStyleCnt="0"/>
      <dgm:spPr/>
    </dgm:pt>
    <dgm:pt modelId="{D9AC2798-15B7-4D45-B5C7-AE6E50DB6EE7}" type="pres">
      <dgm:prSet presAssocID="{73D57170-A26A-4AB7-B493-5593BFBDE5B6}" presName="childText" presStyleLbl="conFgAcc1" presStyleIdx="0" presStyleCnt="1" custScaleY="71649" custLinFactNeighborY="17138">
        <dgm:presLayoutVars>
          <dgm:bulletEnabled val="1"/>
        </dgm:presLayoutVars>
      </dgm:prSet>
      <dgm:spPr/>
    </dgm:pt>
  </dgm:ptLst>
  <dgm:cxnLst>
    <dgm:cxn modelId="{2D3A1107-014F-4752-A733-7E8ECCB797A6}" type="presOf" srcId="{3C29973E-4F24-46A9-88B8-029A55E25905}" destId="{D9AC2798-15B7-4D45-B5C7-AE6E50DB6EE7}" srcOrd="0" destOrd="1" presId="urn:microsoft.com/office/officeart/2005/8/layout/list1"/>
    <dgm:cxn modelId="{FC3C4C11-DF86-4D05-B160-4C0C6202CC4D}" srcId="{73D57170-A26A-4AB7-B493-5593BFBDE5B6}" destId="{E32589AF-9CAA-44F6-AF71-AC1ACF5A8C2B}" srcOrd="0" destOrd="0" parTransId="{DC25FEFF-EFD2-43D1-92C0-41989CF886E8}" sibTransId="{E8229AF2-33CC-4F6E-9C8C-29C462F93B0C}"/>
    <dgm:cxn modelId="{0C5C1033-06E4-430C-A750-4E45E6C04492}" srcId="{73D57170-A26A-4AB7-B493-5593BFBDE5B6}" destId="{3C29973E-4F24-46A9-88B8-029A55E25905}" srcOrd="1" destOrd="0" parTransId="{0C359654-0291-4E32-A8F1-06F707CB6581}" sibTransId="{FF2F2040-72CA-46C4-99AF-1B6846C0E67F}"/>
    <dgm:cxn modelId="{5E0B1746-63FF-493F-8B4B-44EFDEC60EEE}" type="presOf" srcId="{73D57170-A26A-4AB7-B493-5593BFBDE5B6}" destId="{93887CBA-9CA0-4EAC-80FD-03EAE3616E13}" srcOrd="0" destOrd="0" presId="urn:microsoft.com/office/officeart/2005/8/layout/list1"/>
    <dgm:cxn modelId="{C68A356A-192B-4389-9440-51FFCF2791C2}" srcId="{5DDA59D6-8DA7-4649-A128-B9950395D9F0}" destId="{73D57170-A26A-4AB7-B493-5593BFBDE5B6}" srcOrd="0" destOrd="0" parTransId="{F8487075-BD4B-4357-9831-22E9E4E78DF4}" sibTransId="{B4B0EEB1-E876-40F1-A251-8EDB49179E5D}"/>
    <dgm:cxn modelId="{F3192C8F-7F6B-4A47-B57C-A9A3CE169AD7}" type="presOf" srcId="{5DDA59D6-8DA7-4649-A128-B9950395D9F0}" destId="{82558675-943D-491A-8D02-601518C27047}" srcOrd="0" destOrd="0" presId="urn:microsoft.com/office/officeart/2005/8/layout/list1"/>
    <dgm:cxn modelId="{6523A1BF-8B8D-4D70-8AF0-EF0A2375DCEC}" type="presOf" srcId="{E32589AF-9CAA-44F6-AF71-AC1ACF5A8C2B}" destId="{D9AC2798-15B7-4D45-B5C7-AE6E50DB6EE7}" srcOrd="0" destOrd="0" presId="urn:microsoft.com/office/officeart/2005/8/layout/list1"/>
    <dgm:cxn modelId="{48ED56EB-9EFC-49A0-B863-4914DA79CB1F}" type="presOf" srcId="{E2EB3249-C616-4307-A97F-F3A77610519A}" destId="{D9AC2798-15B7-4D45-B5C7-AE6E50DB6EE7}" srcOrd="0" destOrd="2" presId="urn:microsoft.com/office/officeart/2005/8/layout/list1"/>
    <dgm:cxn modelId="{3DAF2AEC-0D2C-4F16-818D-AEDF5C0E745F}" srcId="{73D57170-A26A-4AB7-B493-5593BFBDE5B6}" destId="{E2EB3249-C616-4307-A97F-F3A77610519A}" srcOrd="2" destOrd="0" parTransId="{ADE8F0C2-E7C7-4CC1-8CFA-68C2A7D3FAE3}" sibTransId="{1989D524-1F12-490B-AE08-3AF7BF9F101B}"/>
    <dgm:cxn modelId="{FB0E7CF7-1D6D-4968-882F-8924A9F92D11}" type="presOf" srcId="{73D57170-A26A-4AB7-B493-5593BFBDE5B6}" destId="{84959EAA-3C13-4823-BF6D-81257F0C2CD7}" srcOrd="1" destOrd="0" presId="urn:microsoft.com/office/officeart/2005/8/layout/list1"/>
    <dgm:cxn modelId="{DF3E905F-9FEF-4FE3-8B83-7D9354A7B8F4}" type="presParOf" srcId="{82558675-943D-491A-8D02-601518C27047}" destId="{75A02E80-BC2E-4251-ACBA-49D7236F98FC}" srcOrd="0" destOrd="0" presId="urn:microsoft.com/office/officeart/2005/8/layout/list1"/>
    <dgm:cxn modelId="{F24422DD-FD06-4740-B8D0-559669D07A6C}" type="presParOf" srcId="{75A02E80-BC2E-4251-ACBA-49D7236F98FC}" destId="{93887CBA-9CA0-4EAC-80FD-03EAE3616E13}" srcOrd="0" destOrd="0" presId="urn:microsoft.com/office/officeart/2005/8/layout/list1"/>
    <dgm:cxn modelId="{9B785381-DFF0-463D-9F7F-6F24014B2145}" type="presParOf" srcId="{75A02E80-BC2E-4251-ACBA-49D7236F98FC}" destId="{84959EAA-3C13-4823-BF6D-81257F0C2CD7}" srcOrd="1" destOrd="0" presId="urn:microsoft.com/office/officeart/2005/8/layout/list1"/>
    <dgm:cxn modelId="{5317895E-E8FD-4C5F-9C6C-1E463783868B}" type="presParOf" srcId="{82558675-943D-491A-8D02-601518C27047}" destId="{0DF1C865-48CB-4390-A0B1-79242C99D008}" srcOrd="1" destOrd="0" presId="urn:microsoft.com/office/officeart/2005/8/layout/list1"/>
    <dgm:cxn modelId="{724AB6E6-14A2-4708-8AED-092D569478D6}" type="presParOf" srcId="{82558675-943D-491A-8D02-601518C27047}" destId="{D9AC2798-15B7-4D45-B5C7-AE6E50DB6EE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DA59D6-8DA7-4649-A128-B9950395D9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57170-A26A-4AB7-B493-5593BFBDE5B6}">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800"/>
            <a:t>What’s new?</a:t>
          </a:r>
          <a:endParaRPr lang="en-US" sz="2800"/>
        </a:p>
      </dgm:t>
    </dgm:pt>
    <dgm:pt modelId="{F8487075-BD4B-4357-9831-22E9E4E78DF4}" type="parTrans" cxnId="{C68A356A-192B-4389-9440-51FFCF2791C2}">
      <dgm:prSet/>
      <dgm:spPr/>
      <dgm:t>
        <a:bodyPr/>
        <a:lstStyle/>
        <a:p>
          <a:endParaRPr lang="en-US"/>
        </a:p>
      </dgm:t>
    </dgm:pt>
    <dgm:pt modelId="{B4B0EEB1-E876-40F1-A251-8EDB49179E5D}" type="sibTrans" cxnId="{C68A356A-192B-4389-9440-51FFCF2791C2}">
      <dgm:prSet/>
      <dgm:spPr/>
      <dgm:t>
        <a:bodyPr/>
        <a:lstStyle/>
        <a:p>
          <a:endParaRPr lang="en-US"/>
        </a:p>
      </dgm:t>
    </dgm:pt>
    <dgm:pt modelId="{6885B83F-007A-488C-8E04-32A4232F26E6}">
      <dgm:prSet custT="1"/>
      <dgm:spPr>
        <a:ln>
          <a:solidFill>
            <a:srgbClr val="1F7388"/>
          </a:solidFill>
        </a:ln>
      </dgm:spPr>
      <dgm:t>
        <a:bodyPr/>
        <a:lstStyle/>
        <a:p>
          <a:r>
            <a:rPr lang="en-US" sz="2400" kern="1200"/>
            <a:t>Risks of e-commerce </a:t>
          </a:r>
        </a:p>
      </dgm:t>
    </dgm:pt>
    <dgm:pt modelId="{8F0672D3-EF37-450F-A725-E042F6A369D4}" type="parTrans" cxnId="{801C8B07-5458-4957-9988-1DDFC03DCF85}">
      <dgm:prSet/>
      <dgm:spPr/>
      <dgm:t>
        <a:bodyPr/>
        <a:lstStyle/>
        <a:p>
          <a:endParaRPr lang="en-US"/>
        </a:p>
      </dgm:t>
    </dgm:pt>
    <dgm:pt modelId="{E0229BFC-9C69-4650-9BA9-7F5C1177568D}" type="sibTrans" cxnId="{801C8B07-5458-4957-9988-1DDFC03DCF85}">
      <dgm:prSet/>
      <dgm:spPr/>
      <dgm:t>
        <a:bodyPr/>
        <a:lstStyle/>
        <a:p>
          <a:endParaRPr lang="en-US"/>
        </a:p>
      </dgm:t>
    </dgm:pt>
    <dgm:pt modelId="{0F631844-AAC7-410D-8953-6A705DFBC3B0}">
      <dgm:prSet custT="1"/>
      <dgm:spPr/>
      <dgm:t>
        <a:bodyPr/>
        <a:lstStyle/>
        <a:p>
          <a:pPr rtl="0"/>
          <a:r>
            <a:rPr lang="en-US" sz="2400" kern="1200">
              <a:solidFill>
                <a:prstClr val="black">
                  <a:hueOff val="0"/>
                  <a:satOff val="0"/>
                  <a:lumOff val="0"/>
                  <a:alphaOff val="0"/>
                </a:prstClr>
              </a:solidFill>
              <a:latin typeface="Calibri" panose="020F0502020204030204"/>
              <a:ea typeface="+mn-ea"/>
              <a:cs typeface="+mn-cs"/>
            </a:rPr>
            <a:t>Sustainability-related product claims </a:t>
          </a:r>
        </a:p>
      </dgm:t>
    </dgm:pt>
    <dgm:pt modelId="{7018A07A-F6D4-4111-A00A-A736FDC30900}" type="parTrans" cxnId="{B2439D6E-D754-41F9-9CA2-2EFEBF9BEAF1}">
      <dgm:prSet/>
      <dgm:spPr/>
      <dgm:t>
        <a:bodyPr/>
        <a:lstStyle/>
        <a:p>
          <a:endParaRPr lang="en-US"/>
        </a:p>
      </dgm:t>
    </dgm:pt>
    <dgm:pt modelId="{6BB07EA5-20CE-4ECC-834E-B9798D34A8C1}" type="sibTrans" cxnId="{B2439D6E-D754-41F9-9CA2-2EFEBF9BEAF1}">
      <dgm:prSet/>
      <dgm:spPr/>
      <dgm:t>
        <a:bodyPr/>
        <a:lstStyle/>
        <a:p>
          <a:endParaRPr lang="en-US"/>
        </a:p>
      </dgm:t>
    </dgm:pt>
    <dgm:pt modelId="{82558675-943D-491A-8D02-601518C27047}" type="pres">
      <dgm:prSet presAssocID="{5DDA59D6-8DA7-4649-A128-B9950395D9F0}" presName="linear" presStyleCnt="0">
        <dgm:presLayoutVars>
          <dgm:dir/>
          <dgm:animLvl val="lvl"/>
          <dgm:resizeHandles val="exact"/>
        </dgm:presLayoutVars>
      </dgm:prSet>
      <dgm:spPr/>
    </dgm:pt>
    <dgm:pt modelId="{75A02E80-BC2E-4251-ACBA-49D7236F98FC}" type="pres">
      <dgm:prSet presAssocID="{73D57170-A26A-4AB7-B493-5593BFBDE5B6}" presName="parentLin" presStyleCnt="0"/>
      <dgm:spPr/>
    </dgm:pt>
    <dgm:pt modelId="{93887CBA-9CA0-4EAC-80FD-03EAE3616E13}" type="pres">
      <dgm:prSet presAssocID="{73D57170-A26A-4AB7-B493-5593BFBDE5B6}" presName="parentLeftMargin" presStyleLbl="node1" presStyleIdx="0" presStyleCnt="1"/>
      <dgm:spPr/>
    </dgm:pt>
    <dgm:pt modelId="{84959EAA-3C13-4823-BF6D-81257F0C2CD7}" type="pres">
      <dgm:prSet presAssocID="{73D57170-A26A-4AB7-B493-5593BFBDE5B6}" presName="parentText" presStyleLbl="node1" presStyleIdx="0" presStyleCnt="1" custScaleY="44165" custLinFactNeighborX="7882" custLinFactNeighborY="-23100">
        <dgm:presLayoutVars>
          <dgm:chMax val="0"/>
          <dgm:bulletEnabled val="1"/>
        </dgm:presLayoutVars>
      </dgm:prSet>
      <dgm:spPr/>
    </dgm:pt>
    <dgm:pt modelId="{0DF1C865-48CB-4390-A0B1-79242C99D008}" type="pres">
      <dgm:prSet presAssocID="{73D57170-A26A-4AB7-B493-5593BFBDE5B6}" presName="negativeSpace" presStyleCnt="0"/>
      <dgm:spPr/>
    </dgm:pt>
    <dgm:pt modelId="{D9AC2798-15B7-4D45-B5C7-AE6E50DB6EE7}" type="pres">
      <dgm:prSet presAssocID="{73D57170-A26A-4AB7-B493-5593BFBDE5B6}" presName="childText" presStyleLbl="conFgAcc1" presStyleIdx="0" presStyleCnt="1" custScaleY="64141" custLinFactNeighborX="-394" custLinFactNeighborY="14938">
        <dgm:presLayoutVars>
          <dgm:bulletEnabled val="1"/>
        </dgm:presLayoutVars>
      </dgm:prSet>
      <dgm:spPr/>
    </dgm:pt>
  </dgm:ptLst>
  <dgm:cxnLst>
    <dgm:cxn modelId="{801C8B07-5458-4957-9988-1DDFC03DCF85}" srcId="{73D57170-A26A-4AB7-B493-5593BFBDE5B6}" destId="{6885B83F-007A-488C-8E04-32A4232F26E6}" srcOrd="0" destOrd="0" parTransId="{8F0672D3-EF37-450F-A725-E042F6A369D4}" sibTransId="{E0229BFC-9C69-4650-9BA9-7F5C1177568D}"/>
    <dgm:cxn modelId="{457D4022-6CE6-47E0-881E-E8B522F9DCBB}" type="presOf" srcId="{0F631844-AAC7-410D-8953-6A705DFBC3B0}" destId="{D9AC2798-15B7-4D45-B5C7-AE6E50DB6EE7}" srcOrd="0" destOrd="1" presId="urn:microsoft.com/office/officeart/2005/8/layout/list1"/>
    <dgm:cxn modelId="{5E0B1746-63FF-493F-8B4B-44EFDEC60EEE}" type="presOf" srcId="{73D57170-A26A-4AB7-B493-5593BFBDE5B6}" destId="{93887CBA-9CA0-4EAC-80FD-03EAE3616E13}" srcOrd="0" destOrd="0" presId="urn:microsoft.com/office/officeart/2005/8/layout/list1"/>
    <dgm:cxn modelId="{C68A356A-192B-4389-9440-51FFCF2791C2}" srcId="{5DDA59D6-8DA7-4649-A128-B9950395D9F0}" destId="{73D57170-A26A-4AB7-B493-5593BFBDE5B6}" srcOrd="0" destOrd="0" parTransId="{F8487075-BD4B-4357-9831-22E9E4E78DF4}" sibTransId="{B4B0EEB1-E876-40F1-A251-8EDB49179E5D}"/>
    <dgm:cxn modelId="{B2439D6E-D754-41F9-9CA2-2EFEBF9BEAF1}" srcId="{73D57170-A26A-4AB7-B493-5593BFBDE5B6}" destId="{0F631844-AAC7-410D-8953-6A705DFBC3B0}" srcOrd="1" destOrd="0" parTransId="{7018A07A-F6D4-4111-A00A-A736FDC30900}" sibTransId="{6BB07EA5-20CE-4ECC-834E-B9798D34A8C1}"/>
    <dgm:cxn modelId="{F3192C8F-7F6B-4A47-B57C-A9A3CE169AD7}" type="presOf" srcId="{5DDA59D6-8DA7-4649-A128-B9950395D9F0}" destId="{82558675-943D-491A-8D02-601518C27047}" srcOrd="0" destOrd="0" presId="urn:microsoft.com/office/officeart/2005/8/layout/list1"/>
    <dgm:cxn modelId="{FB0E7CF7-1D6D-4968-882F-8924A9F92D11}" type="presOf" srcId="{73D57170-A26A-4AB7-B493-5593BFBDE5B6}" destId="{84959EAA-3C13-4823-BF6D-81257F0C2CD7}" srcOrd="1" destOrd="0" presId="urn:microsoft.com/office/officeart/2005/8/layout/list1"/>
    <dgm:cxn modelId="{1943ADFC-6094-4FD4-83EA-40F2B89413A3}" type="presOf" srcId="{6885B83F-007A-488C-8E04-32A4232F26E6}" destId="{D9AC2798-15B7-4D45-B5C7-AE6E50DB6EE7}" srcOrd="0" destOrd="0" presId="urn:microsoft.com/office/officeart/2005/8/layout/list1"/>
    <dgm:cxn modelId="{DF3E905F-9FEF-4FE3-8B83-7D9354A7B8F4}" type="presParOf" srcId="{82558675-943D-491A-8D02-601518C27047}" destId="{75A02E80-BC2E-4251-ACBA-49D7236F98FC}" srcOrd="0" destOrd="0" presId="urn:microsoft.com/office/officeart/2005/8/layout/list1"/>
    <dgm:cxn modelId="{F24422DD-FD06-4740-B8D0-559669D07A6C}" type="presParOf" srcId="{75A02E80-BC2E-4251-ACBA-49D7236F98FC}" destId="{93887CBA-9CA0-4EAC-80FD-03EAE3616E13}" srcOrd="0" destOrd="0" presId="urn:microsoft.com/office/officeart/2005/8/layout/list1"/>
    <dgm:cxn modelId="{9B785381-DFF0-463D-9F7F-6F24014B2145}" type="presParOf" srcId="{75A02E80-BC2E-4251-ACBA-49D7236F98FC}" destId="{84959EAA-3C13-4823-BF6D-81257F0C2CD7}" srcOrd="1" destOrd="0" presId="urn:microsoft.com/office/officeart/2005/8/layout/list1"/>
    <dgm:cxn modelId="{5317895E-E8FD-4C5F-9C6C-1E463783868B}" type="presParOf" srcId="{82558675-943D-491A-8D02-601518C27047}" destId="{0DF1C865-48CB-4390-A0B1-79242C99D008}" srcOrd="1" destOrd="0" presId="urn:microsoft.com/office/officeart/2005/8/layout/list1"/>
    <dgm:cxn modelId="{724AB6E6-14A2-4708-8AED-092D569478D6}" type="presParOf" srcId="{82558675-943D-491A-8D02-601518C27047}" destId="{D9AC2798-15B7-4D45-B5C7-AE6E50DB6EE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8DF18-8B21-409E-B003-0591CE6ACA95}">
      <dsp:nvSpPr>
        <dsp:cNvPr id="0" name=""/>
        <dsp:cNvSpPr/>
      </dsp:nvSpPr>
      <dsp:spPr>
        <a:xfrm>
          <a:off x="1175349" y="401019"/>
          <a:ext cx="708750" cy="708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518AD0-E288-46D3-B35A-E22B10845DEE}">
      <dsp:nvSpPr>
        <dsp:cNvPr id="0" name=""/>
        <dsp:cNvSpPr/>
      </dsp:nvSpPr>
      <dsp:spPr>
        <a:xfrm>
          <a:off x="782136" y="1443404"/>
          <a:ext cx="1575000" cy="124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GB" sz="1300" kern="1200"/>
            <a:t>Recommendations for enterprises to align with internationally agreed goals on </a:t>
          </a:r>
          <a:r>
            <a:rPr lang="en-GB" sz="1300" b="1" kern="1200"/>
            <a:t>climate change and biodiversity</a:t>
          </a:r>
          <a:r>
            <a:rPr lang="en-US" sz="1300" b="1" kern="1200"/>
            <a:t> </a:t>
          </a:r>
          <a:endParaRPr lang="en-US" sz="1300" kern="1200"/>
        </a:p>
      </dsp:txBody>
      <dsp:txXfrm>
        <a:off x="782136" y="1443404"/>
        <a:ext cx="1575000" cy="1245849"/>
      </dsp:txXfrm>
    </dsp:sp>
    <dsp:sp modelId="{25A11A1A-762B-4FD1-86D8-45DD0509EC73}">
      <dsp:nvSpPr>
        <dsp:cNvPr id="0" name=""/>
        <dsp:cNvSpPr/>
      </dsp:nvSpPr>
      <dsp:spPr>
        <a:xfrm>
          <a:off x="3005010" y="401019"/>
          <a:ext cx="708750" cy="708750"/>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CD2F36-B665-4844-9FCA-E19DCB1F7EF5}">
      <dsp:nvSpPr>
        <dsp:cNvPr id="0" name=""/>
        <dsp:cNvSpPr/>
      </dsp:nvSpPr>
      <dsp:spPr>
        <a:xfrm>
          <a:off x="2632761" y="1443404"/>
          <a:ext cx="1575000" cy="124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GB" sz="1300" kern="1200"/>
            <a:t>Introduction of due diligence expectations on the development, financing, sale, licensing, trade and use of </a:t>
          </a:r>
          <a:r>
            <a:rPr lang="en-GB" sz="1300" b="1" kern="1200"/>
            <a:t>technology, including gathering and using data</a:t>
          </a:r>
          <a:r>
            <a:rPr lang="en-US" sz="1300" kern="1200"/>
            <a:t> </a:t>
          </a:r>
        </a:p>
      </dsp:txBody>
      <dsp:txXfrm>
        <a:off x="2632761" y="1443404"/>
        <a:ext cx="1575000" cy="1245849"/>
      </dsp:txXfrm>
    </dsp:sp>
    <dsp:sp modelId="{5778CF44-C833-421E-A710-7FC270801B29}">
      <dsp:nvSpPr>
        <dsp:cNvPr id="0" name=""/>
        <dsp:cNvSpPr/>
      </dsp:nvSpPr>
      <dsp:spPr>
        <a:xfrm>
          <a:off x="4879193" y="388318"/>
          <a:ext cx="708750" cy="708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92D944-95E7-463C-B4E1-60D3D0082AD8}">
      <dsp:nvSpPr>
        <dsp:cNvPr id="0" name=""/>
        <dsp:cNvSpPr/>
      </dsp:nvSpPr>
      <dsp:spPr>
        <a:xfrm>
          <a:off x="4483386" y="1443404"/>
          <a:ext cx="1575000" cy="124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GB" sz="1300" kern="1200"/>
            <a:t>Recommendations on how enterprises are expected to conduct due diligence on impacts and business relationships related to the </a:t>
          </a:r>
          <a:r>
            <a:rPr lang="en-GB" sz="1300" b="1" kern="1200"/>
            <a:t>use of their products and services</a:t>
          </a:r>
          <a:r>
            <a:rPr lang="en-US" sz="1300" kern="1200"/>
            <a:t> </a:t>
          </a:r>
        </a:p>
      </dsp:txBody>
      <dsp:txXfrm>
        <a:off x="4483386" y="1443404"/>
        <a:ext cx="1575000" cy="1245849"/>
      </dsp:txXfrm>
    </dsp:sp>
    <dsp:sp modelId="{0623F208-D18A-4E3C-9183-C5D8B0A8A51D}">
      <dsp:nvSpPr>
        <dsp:cNvPr id="0" name=""/>
        <dsp:cNvSpPr/>
      </dsp:nvSpPr>
      <dsp:spPr>
        <a:xfrm>
          <a:off x="6755213" y="388318"/>
          <a:ext cx="708750" cy="708750"/>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ED2E97-D300-4009-812E-49661807F138}">
      <dsp:nvSpPr>
        <dsp:cNvPr id="0" name=""/>
        <dsp:cNvSpPr/>
      </dsp:nvSpPr>
      <dsp:spPr>
        <a:xfrm>
          <a:off x="6334011" y="1443404"/>
          <a:ext cx="1575000" cy="124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GB" sz="1300" kern="1200"/>
            <a:t>Better protection for </a:t>
          </a:r>
          <a:r>
            <a:rPr lang="en-GB" sz="1300" b="1" kern="1200"/>
            <a:t>at-risk persons</a:t>
          </a:r>
          <a:r>
            <a:rPr lang="en-GB" sz="1300" kern="1200"/>
            <a:t> </a:t>
          </a:r>
          <a:r>
            <a:rPr lang="en-GB" sz="1300" b="1" kern="1200"/>
            <a:t>and groups</a:t>
          </a:r>
          <a:r>
            <a:rPr lang="en-GB" sz="1300" kern="1200"/>
            <a:t> including those who raise concerns regarding the conduct of businesses </a:t>
          </a:r>
          <a:r>
            <a:rPr lang="en-US" sz="1300" kern="1200"/>
            <a:t> </a:t>
          </a:r>
        </a:p>
      </dsp:txBody>
      <dsp:txXfrm>
        <a:off x="6334011" y="1443404"/>
        <a:ext cx="1575000" cy="1245849"/>
      </dsp:txXfrm>
    </dsp:sp>
    <dsp:sp modelId="{9370B8DB-4226-4288-AAB5-3D2F5D61149C}">
      <dsp:nvSpPr>
        <dsp:cNvPr id="0" name=""/>
        <dsp:cNvSpPr/>
      </dsp:nvSpPr>
      <dsp:spPr>
        <a:xfrm>
          <a:off x="1175349" y="3260801"/>
          <a:ext cx="708750" cy="70875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01BB29-608B-415F-A259-E38A02DF05CF}">
      <dsp:nvSpPr>
        <dsp:cNvPr id="0" name=""/>
        <dsp:cNvSpPr/>
      </dsp:nvSpPr>
      <dsp:spPr>
        <a:xfrm>
          <a:off x="782136" y="4138089"/>
          <a:ext cx="1575000" cy="124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GB" sz="1300" kern="1200"/>
            <a:t>Updated recommendations on </a:t>
          </a:r>
          <a:r>
            <a:rPr lang="en-GB" sz="1300" b="1" kern="1200"/>
            <a:t>disclosure of responsible business conduct information</a:t>
          </a:r>
          <a:r>
            <a:rPr lang="en-US" sz="1300" kern="1200"/>
            <a:t> </a:t>
          </a:r>
        </a:p>
      </dsp:txBody>
      <dsp:txXfrm>
        <a:off x="782136" y="4138089"/>
        <a:ext cx="1575000" cy="1245849"/>
      </dsp:txXfrm>
    </dsp:sp>
    <dsp:sp modelId="{BFD0ECC7-9397-45FC-903E-2C6AD19F38F8}">
      <dsp:nvSpPr>
        <dsp:cNvPr id="0" name=""/>
        <dsp:cNvSpPr/>
      </dsp:nvSpPr>
      <dsp:spPr>
        <a:xfrm>
          <a:off x="3079372" y="3298903"/>
          <a:ext cx="708750" cy="708750"/>
        </a:xfrm>
        <a:prstGeom prst="rect">
          <a:avLst/>
        </a:prstGeom>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815615-6B1D-4E41-ACEC-7F78E34AE37B}">
      <dsp:nvSpPr>
        <dsp:cNvPr id="0" name=""/>
        <dsp:cNvSpPr/>
      </dsp:nvSpPr>
      <dsp:spPr>
        <a:xfrm>
          <a:off x="2632761" y="4138089"/>
          <a:ext cx="1575000" cy="124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GB" sz="1300" kern="1200"/>
            <a:t>Expanded due diligence recommendations to </a:t>
          </a:r>
          <a:r>
            <a:rPr lang="en-GB" sz="1300" b="1" kern="1200"/>
            <a:t>all forms of corruption</a:t>
          </a:r>
          <a:r>
            <a:rPr lang="en-GB" sz="1300" kern="1200"/>
            <a:t> </a:t>
          </a:r>
          <a:r>
            <a:rPr lang="en-US" sz="1300" kern="1200"/>
            <a:t> </a:t>
          </a:r>
        </a:p>
      </dsp:txBody>
      <dsp:txXfrm>
        <a:off x="2632761" y="4138089"/>
        <a:ext cx="1575000" cy="1245849"/>
      </dsp:txXfrm>
    </dsp:sp>
    <dsp:sp modelId="{A919BF47-4319-4A5C-A40C-EBE1640FD63F}">
      <dsp:nvSpPr>
        <dsp:cNvPr id="0" name=""/>
        <dsp:cNvSpPr/>
      </dsp:nvSpPr>
      <dsp:spPr>
        <a:xfrm>
          <a:off x="4891894" y="3324305"/>
          <a:ext cx="708750" cy="70875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8B2781-0B6F-4F5C-BD47-DEFF388F6CE2}">
      <dsp:nvSpPr>
        <dsp:cNvPr id="0" name=""/>
        <dsp:cNvSpPr/>
      </dsp:nvSpPr>
      <dsp:spPr>
        <a:xfrm>
          <a:off x="4483386" y="4138089"/>
          <a:ext cx="1575000" cy="124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GB" sz="1300" kern="1200" dirty="0"/>
            <a:t>Recommendations for enterprises to ensure </a:t>
          </a:r>
          <a:r>
            <a:rPr lang="en-GB" sz="1300" b="1" kern="1200" dirty="0"/>
            <a:t>lobbying activities</a:t>
          </a:r>
          <a:r>
            <a:rPr lang="en-GB" sz="1300" kern="1200" dirty="0"/>
            <a:t> are consistent with the Guidelines</a:t>
          </a:r>
          <a:r>
            <a:rPr lang="en-US" sz="1300" kern="1200" dirty="0"/>
            <a:t> </a:t>
          </a:r>
        </a:p>
      </dsp:txBody>
      <dsp:txXfrm>
        <a:off x="4483386" y="4138089"/>
        <a:ext cx="1575000" cy="1245849"/>
      </dsp:txXfrm>
    </dsp:sp>
    <dsp:sp modelId="{FAF38E87-E586-4B3C-92E8-8D3E398423C9}">
      <dsp:nvSpPr>
        <dsp:cNvPr id="0" name=""/>
        <dsp:cNvSpPr/>
      </dsp:nvSpPr>
      <dsp:spPr>
        <a:xfrm>
          <a:off x="6844119" y="3311604"/>
          <a:ext cx="708750" cy="708750"/>
        </a:xfrm>
        <a:prstGeom prst="rect">
          <a:avLst/>
        </a:prstGeom>
        <a:blipFill rotWithShape="1">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F514C1-22E9-4892-99CA-EBF7DF68C61C}">
      <dsp:nvSpPr>
        <dsp:cNvPr id="0" name=""/>
        <dsp:cNvSpPr/>
      </dsp:nvSpPr>
      <dsp:spPr>
        <a:xfrm>
          <a:off x="6334011" y="4138089"/>
          <a:ext cx="1575000" cy="124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GB" sz="1300" kern="1200"/>
            <a:t>Strengthened procedures to ensure the visibility, effectiveness, and functional equivalence of </a:t>
          </a:r>
          <a:r>
            <a:rPr lang="en-GB" sz="1300" b="1" kern="1200"/>
            <a:t>National Contact Points on Responsible Business Conduct</a:t>
          </a:r>
          <a:r>
            <a:rPr lang="en-GB" sz="1300" kern="1200"/>
            <a:t> </a:t>
          </a:r>
          <a:r>
            <a:rPr lang="en-US" sz="1300" kern="1200"/>
            <a:t> </a:t>
          </a:r>
        </a:p>
      </dsp:txBody>
      <dsp:txXfrm>
        <a:off x="6334011" y="4138089"/>
        <a:ext cx="1575000" cy="12458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C2798-15B7-4D45-B5C7-AE6E50DB6EE7}">
      <dsp:nvSpPr>
        <dsp:cNvPr id="0" name=""/>
        <dsp:cNvSpPr/>
      </dsp:nvSpPr>
      <dsp:spPr>
        <a:xfrm>
          <a:off x="0" y="840731"/>
          <a:ext cx="9058208" cy="2788986"/>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3018" tIns="708152" rIns="703018"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Included in due diligence expectation</a:t>
          </a:r>
        </a:p>
        <a:p>
          <a:pPr marL="228600" lvl="1" indent="-228600" algn="l" defTabSz="106680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Sale, development, licensing, use of technology</a:t>
          </a:r>
        </a:p>
        <a:p>
          <a:pPr marL="228600" lvl="1" indent="-228600" algn="l" defTabSz="106680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Data governance</a:t>
          </a:r>
        </a:p>
        <a:p>
          <a:pPr marL="228600" lvl="1" indent="-228600" algn="l" defTabSz="106680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High-risk contexts</a:t>
          </a:r>
        </a:p>
        <a:p>
          <a:pPr marL="228600" lvl="1" indent="-228600" algn="l" defTabSz="106680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Digital security</a:t>
          </a:r>
        </a:p>
      </dsp:txBody>
      <dsp:txXfrm>
        <a:off x="0" y="840731"/>
        <a:ext cx="9058208" cy="2788986"/>
      </dsp:txXfrm>
    </dsp:sp>
    <dsp:sp modelId="{84959EAA-3C13-4823-BF6D-81257F0C2CD7}">
      <dsp:nvSpPr>
        <dsp:cNvPr id="0" name=""/>
        <dsp:cNvSpPr/>
      </dsp:nvSpPr>
      <dsp:spPr>
        <a:xfrm>
          <a:off x="488608" y="410637"/>
          <a:ext cx="6340745" cy="83440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39665" tIns="0" rIns="239665" bIns="0" numCol="1" spcCol="1270" anchor="ctr" anchorCtr="0">
          <a:noAutofit/>
        </a:bodyPr>
        <a:lstStyle/>
        <a:p>
          <a:pPr marL="0" lvl="0" indent="0" algn="l" defTabSz="1244600">
            <a:lnSpc>
              <a:spcPct val="90000"/>
            </a:lnSpc>
            <a:spcBef>
              <a:spcPct val="0"/>
            </a:spcBef>
            <a:spcAft>
              <a:spcPct val="35000"/>
            </a:spcAft>
            <a:buNone/>
          </a:pPr>
          <a:r>
            <a:rPr lang="en-GB" sz="2800" kern="1200"/>
            <a:t>What’s new?</a:t>
          </a:r>
          <a:endParaRPr lang="en-US" sz="2800" kern="1200"/>
        </a:p>
      </dsp:txBody>
      <dsp:txXfrm>
        <a:off x="529340" y="451369"/>
        <a:ext cx="6259281" cy="7529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C2798-15B7-4D45-B5C7-AE6E50DB6EE7}">
      <dsp:nvSpPr>
        <dsp:cNvPr id="0" name=""/>
        <dsp:cNvSpPr/>
      </dsp:nvSpPr>
      <dsp:spPr>
        <a:xfrm>
          <a:off x="0" y="1878399"/>
          <a:ext cx="9140094" cy="1384024"/>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9373" tIns="479044" rIns="709373"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RBC initiatives and competition law </a:t>
          </a:r>
        </a:p>
        <a:p>
          <a:pPr marL="285750" lvl="1" indent="-285750" algn="l" defTabSz="1600200">
            <a:lnSpc>
              <a:spcPct val="90000"/>
            </a:lnSpc>
            <a:spcBef>
              <a:spcPct val="0"/>
            </a:spcBef>
            <a:spcAft>
              <a:spcPct val="15000"/>
            </a:spcAft>
            <a:buChar char="•"/>
          </a:pPr>
          <a:r>
            <a:rPr lang="en-US" sz="3600" kern="1200"/>
            <a:t>Labour input </a:t>
          </a:r>
        </a:p>
      </dsp:txBody>
      <dsp:txXfrm>
        <a:off x="0" y="1878399"/>
        <a:ext cx="9140094" cy="1384024"/>
      </dsp:txXfrm>
    </dsp:sp>
    <dsp:sp modelId="{84959EAA-3C13-4823-BF6D-81257F0C2CD7}">
      <dsp:nvSpPr>
        <dsp:cNvPr id="0" name=""/>
        <dsp:cNvSpPr/>
      </dsp:nvSpPr>
      <dsp:spPr>
        <a:xfrm>
          <a:off x="493025" y="1411105"/>
          <a:ext cx="6398065" cy="83440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41832" tIns="0" rIns="241832" bIns="0" numCol="1" spcCol="1270" anchor="ctr" anchorCtr="0">
          <a:noAutofit/>
        </a:bodyPr>
        <a:lstStyle/>
        <a:p>
          <a:pPr marL="0" lvl="0" indent="0" algn="l" defTabSz="1289050">
            <a:lnSpc>
              <a:spcPct val="90000"/>
            </a:lnSpc>
            <a:spcBef>
              <a:spcPct val="0"/>
            </a:spcBef>
            <a:spcAft>
              <a:spcPct val="35000"/>
            </a:spcAft>
            <a:buNone/>
          </a:pPr>
          <a:r>
            <a:rPr lang="en-GB" sz="2900" kern="1200"/>
            <a:t>What’s new?</a:t>
          </a:r>
          <a:endParaRPr lang="en-US" sz="2900" kern="1200"/>
        </a:p>
      </dsp:txBody>
      <dsp:txXfrm>
        <a:off x="533757" y="1451837"/>
        <a:ext cx="6316601" cy="75293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C2798-15B7-4D45-B5C7-AE6E50DB6EE7}">
      <dsp:nvSpPr>
        <dsp:cNvPr id="0" name=""/>
        <dsp:cNvSpPr/>
      </dsp:nvSpPr>
      <dsp:spPr>
        <a:xfrm>
          <a:off x="0" y="1916420"/>
          <a:ext cx="9017264" cy="1066852"/>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9840" tIns="541528" rIns="69984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Highlights provisions of the BEPS project </a:t>
          </a:r>
        </a:p>
      </dsp:txBody>
      <dsp:txXfrm>
        <a:off x="0" y="1916420"/>
        <a:ext cx="9017264" cy="1066852"/>
      </dsp:txXfrm>
    </dsp:sp>
    <dsp:sp modelId="{84959EAA-3C13-4823-BF6D-81257F0C2CD7}">
      <dsp:nvSpPr>
        <dsp:cNvPr id="0" name=""/>
        <dsp:cNvSpPr/>
      </dsp:nvSpPr>
      <dsp:spPr>
        <a:xfrm>
          <a:off x="486400" y="1449125"/>
          <a:ext cx="6312084" cy="83440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38582" tIns="0" rIns="238582" bIns="0" numCol="1" spcCol="1270" anchor="ctr" anchorCtr="0">
          <a:noAutofit/>
        </a:bodyPr>
        <a:lstStyle/>
        <a:p>
          <a:pPr marL="0" lvl="0" indent="0" algn="l" defTabSz="1289050">
            <a:lnSpc>
              <a:spcPct val="90000"/>
            </a:lnSpc>
            <a:spcBef>
              <a:spcPct val="0"/>
            </a:spcBef>
            <a:spcAft>
              <a:spcPct val="35000"/>
            </a:spcAft>
            <a:buNone/>
          </a:pPr>
          <a:r>
            <a:rPr lang="en-GB" sz="2900" kern="1200"/>
            <a:t>What’s new?</a:t>
          </a:r>
          <a:endParaRPr lang="en-US" sz="2900" kern="1200"/>
        </a:p>
      </dsp:txBody>
      <dsp:txXfrm>
        <a:off x="527132" y="1489857"/>
        <a:ext cx="6230620" cy="75293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B47E7-C9F2-4A1B-8351-AD881CE11659}">
      <dsp:nvSpPr>
        <dsp:cNvPr id="0" name=""/>
        <dsp:cNvSpPr/>
      </dsp:nvSpPr>
      <dsp:spPr>
        <a:xfrm>
          <a:off x="2715891" y="3235342"/>
          <a:ext cx="2525491" cy="175135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a:latin typeface="+mn-lt"/>
            </a:rPr>
            <a:t>Government agencies with two main responsibilities</a:t>
          </a:r>
        </a:p>
      </dsp:txBody>
      <dsp:txXfrm>
        <a:off x="2801385" y="3320836"/>
        <a:ext cx="2354503" cy="1580368"/>
      </dsp:txXfrm>
    </dsp:sp>
    <dsp:sp modelId="{1FB6E4AE-F89B-4CB3-8C9E-A568ABA75517}">
      <dsp:nvSpPr>
        <dsp:cNvPr id="0" name=""/>
        <dsp:cNvSpPr/>
      </dsp:nvSpPr>
      <dsp:spPr>
        <a:xfrm rot="16149660">
          <a:off x="2797522" y="2084034"/>
          <a:ext cx="2302863" cy="0"/>
        </a:xfrm>
        <a:custGeom>
          <a:avLst/>
          <a:gdLst/>
          <a:ahLst/>
          <a:cxnLst/>
          <a:rect l="0" t="0" r="0" b="0"/>
          <a:pathLst>
            <a:path>
              <a:moveTo>
                <a:pt x="0" y="0"/>
              </a:moveTo>
              <a:lnTo>
                <a:pt x="230286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D22321-44BF-4425-97E4-0EA34C5F8761}">
      <dsp:nvSpPr>
        <dsp:cNvPr id="0" name=""/>
        <dsp:cNvSpPr/>
      </dsp:nvSpPr>
      <dsp:spPr>
        <a:xfrm>
          <a:off x="2782521" y="180390"/>
          <a:ext cx="2288128" cy="752335"/>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kern="1200">
              <a:solidFill>
                <a:schemeClr val="tx1"/>
              </a:solidFill>
              <a:latin typeface="+mn-lt"/>
            </a:rPr>
            <a:t>51 NCPs</a:t>
          </a:r>
        </a:p>
      </dsp:txBody>
      <dsp:txXfrm>
        <a:off x="2819247" y="217116"/>
        <a:ext cx="2214676" cy="678883"/>
      </dsp:txXfrm>
    </dsp:sp>
    <dsp:sp modelId="{DAA66E14-BD1D-4EA3-A09F-EC0BA6F51DF8}">
      <dsp:nvSpPr>
        <dsp:cNvPr id="0" name=""/>
        <dsp:cNvSpPr/>
      </dsp:nvSpPr>
      <dsp:spPr>
        <a:xfrm rot="19037416">
          <a:off x="4765912" y="2822630"/>
          <a:ext cx="1216929" cy="0"/>
        </a:xfrm>
        <a:custGeom>
          <a:avLst/>
          <a:gdLst/>
          <a:ahLst/>
          <a:cxnLst/>
          <a:rect l="0" t="0" r="0" b="0"/>
          <a:pathLst>
            <a:path>
              <a:moveTo>
                <a:pt x="0" y="0"/>
              </a:moveTo>
              <a:lnTo>
                <a:pt x="121692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337AFE-B678-42B9-BE09-A50CE41B1F2C}">
      <dsp:nvSpPr>
        <dsp:cNvPr id="0" name=""/>
        <dsp:cNvSpPr/>
      </dsp:nvSpPr>
      <dsp:spPr>
        <a:xfrm>
          <a:off x="5217687" y="1111475"/>
          <a:ext cx="2614207" cy="1298442"/>
        </a:xfrm>
        <a:prstGeom prst="roundRect">
          <a:avLst/>
        </a:prstGeom>
        <a:solidFill>
          <a:srgbClr val="2280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a:latin typeface="+mn-lt"/>
            </a:rPr>
            <a:t>Grievance mechanism</a:t>
          </a:r>
        </a:p>
      </dsp:txBody>
      <dsp:txXfrm>
        <a:off x="5281072" y="1174860"/>
        <a:ext cx="2487437" cy="1171672"/>
      </dsp:txXfrm>
    </dsp:sp>
    <dsp:sp modelId="{78ABB4AB-7ED5-421A-95CF-830197658870}">
      <dsp:nvSpPr>
        <dsp:cNvPr id="0" name=""/>
        <dsp:cNvSpPr/>
      </dsp:nvSpPr>
      <dsp:spPr>
        <a:xfrm rot="13324310">
          <a:off x="1871867" y="2798194"/>
          <a:ext cx="1304799" cy="0"/>
        </a:xfrm>
        <a:custGeom>
          <a:avLst/>
          <a:gdLst/>
          <a:ahLst/>
          <a:cxnLst/>
          <a:rect l="0" t="0" r="0" b="0"/>
          <a:pathLst>
            <a:path>
              <a:moveTo>
                <a:pt x="0" y="0"/>
              </a:moveTo>
              <a:lnTo>
                <a:pt x="130479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9B257F-3BC5-4D88-B558-052815D93209}">
      <dsp:nvSpPr>
        <dsp:cNvPr id="0" name=""/>
        <dsp:cNvSpPr/>
      </dsp:nvSpPr>
      <dsp:spPr>
        <a:xfrm>
          <a:off x="0" y="1076342"/>
          <a:ext cx="2656758" cy="1284703"/>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a:latin typeface="+mn-lt"/>
            </a:rPr>
            <a:t>Promotion</a:t>
          </a:r>
        </a:p>
      </dsp:txBody>
      <dsp:txXfrm>
        <a:off x="62714" y="1139056"/>
        <a:ext cx="2531330" cy="115927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E52AC-BBEE-4785-8D8E-19503F6312A5}">
      <dsp:nvSpPr>
        <dsp:cNvPr id="0" name=""/>
        <dsp:cNvSpPr/>
      </dsp:nvSpPr>
      <dsp:spPr>
        <a:xfrm>
          <a:off x="0" y="833000"/>
          <a:ext cx="8649979" cy="3420432"/>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1334" tIns="999744" rIns="671334"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Definition of functional equivalence through the core effectiveness criteria</a:t>
          </a:r>
        </a:p>
        <a:p>
          <a:pPr marL="228600" lvl="1" indent="-228600" algn="l" defTabSz="1066800">
            <a:lnSpc>
              <a:spcPct val="90000"/>
            </a:lnSpc>
            <a:spcBef>
              <a:spcPct val="0"/>
            </a:spcBef>
            <a:spcAft>
              <a:spcPct val="15000"/>
            </a:spcAft>
            <a:buChar char="•"/>
          </a:pPr>
          <a:r>
            <a:rPr lang="en-US" sz="2400" kern="1200"/>
            <a:t>Human and financial resources </a:t>
          </a:r>
        </a:p>
        <a:p>
          <a:pPr marL="228600" lvl="1" indent="-228600" algn="l" defTabSz="1066800" rtl="0">
            <a:lnSpc>
              <a:spcPct val="90000"/>
            </a:lnSpc>
            <a:spcBef>
              <a:spcPct val="0"/>
            </a:spcBef>
            <a:spcAft>
              <a:spcPct val="15000"/>
            </a:spcAft>
            <a:buChar char="•"/>
          </a:pPr>
          <a:r>
            <a:rPr lang="en-US" sz="2400" kern="1200" dirty="0"/>
            <a:t>Stakeholder confidence</a:t>
          </a:r>
          <a:r>
            <a:rPr lang="en-US" sz="2400" kern="1200" dirty="0">
              <a:latin typeface="Calibri Light" panose="020F0302020204030204"/>
            </a:rPr>
            <a:t> </a:t>
          </a:r>
          <a:endParaRPr lang="en-US" sz="2400" kern="1200" dirty="0"/>
        </a:p>
        <a:p>
          <a:pPr marL="228600" lvl="1" indent="-228600" algn="l" defTabSz="1066800">
            <a:lnSpc>
              <a:spcPct val="90000"/>
            </a:lnSpc>
            <a:spcBef>
              <a:spcPct val="0"/>
            </a:spcBef>
            <a:spcAft>
              <a:spcPct val="15000"/>
            </a:spcAft>
            <a:buChar char="•"/>
          </a:pPr>
          <a:r>
            <a:rPr lang="en-US" sz="2400" kern="1200" dirty="0"/>
            <a:t>Mechanism to address situation of non-functioning </a:t>
          </a:r>
          <a:r>
            <a:rPr lang="en-US" sz="2400" kern="1200" dirty="0">
              <a:solidFill>
                <a:prstClr val="black">
                  <a:hueOff val="0"/>
                  <a:satOff val="0"/>
                  <a:lumOff val="0"/>
                  <a:alphaOff val="0"/>
                </a:prstClr>
              </a:solidFill>
              <a:latin typeface="Calibri" panose="020F0502020204030204"/>
              <a:ea typeface="+mn-ea"/>
              <a:cs typeface="+mn-cs"/>
            </a:rPr>
            <a:t>NCPs</a:t>
          </a:r>
        </a:p>
        <a:p>
          <a:pPr marL="228600" lvl="1" indent="-228600" algn="l" defTabSz="1066800">
            <a:lnSpc>
              <a:spcPct val="90000"/>
            </a:lnSpc>
            <a:spcBef>
              <a:spcPct val="0"/>
            </a:spcBef>
            <a:spcAft>
              <a:spcPct val="15000"/>
            </a:spcAft>
            <a:buChar char="•"/>
          </a:pPr>
          <a:r>
            <a:rPr lang="en-US" sz="2400" kern="1200" dirty="0"/>
            <a:t>Mandatory periodic peer reviews</a:t>
          </a:r>
        </a:p>
      </dsp:txBody>
      <dsp:txXfrm>
        <a:off x="0" y="833000"/>
        <a:ext cx="8649979" cy="3420432"/>
      </dsp:txXfrm>
    </dsp:sp>
    <dsp:sp modelId="{0933DE9E-DD95-4474-A654-C8631E6F3664}">
      <dsp:nvSpPr>
        <dsp:cNvPr id="0" name=""/>
        <dsp:cNvSpPr/>
      </dsp:nvSpPr>
      <dsp:spPr>
        <a:xfrm>
          <a:off x="376070" y="421033"/>
          <a:ext cx="6054985" cy="973753"/>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28864" tIns="0" rIns="228864" bIns="0" numCol="1" spcCol="1270" anchor="ctr" anchorCtr="0">
          <a:noAutofit/>
        </a:bodyPr>
        <a:lstStyle/>
        <a:p>
          <a:pPr marL="0" lvl="0" indent="0" algn="l" defTabSz="1155700">
            <a:lnSpc>
              <a:spcPct val="90000"/>
            </a:lnSpc>
            <a:spcBef>
              <a:spcPct val="0"/>
            </a:spcBef>
            <a:spcAft>
              <a:spcPct val="35000"/>
            </a:spcAft>
            <a:buNone/>
          </a:pPr>
          <a:r>
            <a:rPr lang="en-US" sz="2600" kern="1200"/>
            <a:t>Effectiveness across the board (“functional equivalence”)</a:t>
          </a:r>
        </a:p>
      </dsp:txBody>
      <dsp:txXfrm>
        <a:off x="423605" y="468568"/>
        <a:ext cx="5959915" cy="87868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E52AC-BBEE-4785-8D8E-19503F6312A5}">
      <dsp:nvSpPr>
        <dsp:cNvPr id="0" name=""/>
        <dsp:cNvSpPr/>
      </dsp:nvSpPr>
      <dsp:spPr>
        <a:xfrm>
          <a:off x="0" y="696792"/>
          <a:ext cx="9147797" cy="3602437"/>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9971" tIns="791464" rIns="709971"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mn-lt"/>
            </a:rPr>
            <a:t>Non-judicial grievance mechanism </a:t>
          </a:r>
        </a:p>
        <a:p>
          <a:pPr marL="627063" lvl="1" indent="-354013" algn="l" defTabSz="1066800">
            <a:lnSpc>
              <a:spcPct val="90000"/>
            </a:lnSpc>
            <a:spcBef>
              <a:spcPct val="0"/>
            </a:spcBef>
            <a:spcAft>
              <a:spcPct val="15000"/>
            </a:spcAft>
            <a:buFont typeface="Courier New" panose="02070309020205020404" pitchFamily="49" charset="0"/>
            <a:buChar char="o"/>
            <a:tabLst>
              <a:tab pos="177800" algn="l"/>
            </a:tabLst>
          </a:pPr>
          <a:r>
            <a:rPr lang="en-US" sz="2400" kern="1200" dirty="0">
              <a:latin typeface="+mn-lt"/>
            </a:rPr>
            <a:t>Recommendations </a:t>
          </a:r>
        </a:p>
        <a:p>
          <a:pPr marL="627063" lvl="1" indent="-354013" algn="l" defTabSz="1066800">
            <a:lnSpc>
              <a:spcPct val="90000"/>
            </a:lnSpc>
            <a:spcBef>
              <a:spcPct val="0"/>
            </a:spcBef>
            <a:spcAft>
              <a:spcPct val="15000"/>
            </a:spcAft>
            <a:buFont typeface="Courier New" panose="02070309020205020404" pitchFamily="49" charset="0"/>
            <a:buChar char="o"/>
            <a:tabLst>
              <a:tab pos="177800" algn="l"/>
            </a:tabLst>
          </a:pPr>
          <a:r>
            <a:rPr lang="en-US" sz="2400" kern="1200" dirty="0">
              <a:latin typeface="+mn-lt"/>
            </a:rPr>
            <a:t>Follow up</a:t>
          </a:r>
        </a:p>
        <a:p>
          <a:pPr marL="627063" lvl="1" indent="-354013" algn="l" defTabSz="1066800">
            <a:lnSpc>
              <a:spcPct val="90000"/>
            </a:lnSpc>
            <a:spcBef>
              <a:spcPct val="0"/>
            </a:spcBef>
            <a:spcAft>
              <a:spcPct val="15000"/>
            </a:spcAft>
            <a:buFont typeface="Courier New" panose="02070309020205020404" pitchFamily="49" charset="0"/>
            <a:buChar char="o"/>
            <a:tabLst>
              <a:tab pos="177800" algn="l"/>
            </a:tabLst>
          </a:pPr>
          <a:r>
            <a:rPr lang="en-US" sz="2400" kern="1200" dirty="0">
              <a:latin typeface="+mn-lt"/>
            </a:rPr>
            <a:t>Views on observance of the Guidelines and good faith engagement</a:t>
          </a:r>
        </a:p>
        <a:p>
          <a:pPr marL="228600" lvl="1" indent="-228600" algn="l" defTabSz="1066800" rtl="0">
            <a:lnSpc>
              <a:spcPct val="90000"/>
            </a:lnSpc>
            <a:spcBef>
              <a:spcPct val="0"/>
            </a:spcBef>
            <a:spcAft>
              <a:spcPct val="15000"/>
            </a:spcAft>
            <a:buChar char="•"/>
          </a:pPr>
          <a:r>
            <a:rPr lang="en-US" sz="2400" kern="1200">
              <a:solidFill>
                <a:prstClr val="black">
                  <a:hueOff val="0"/>
                  <a:satOff val="0"/>
                  <a:lumOff val="0"/>
                  <a:alphaOff val="0"/>
                </a:prstClr>
              </a:solidFill>
              <a:latin typeface="+mn-lt"/>
              <a:ea typeface="+mn-ea"/>
              <a:cs typeface="+mn-cs"/>
            </a:rPr>
            <a:t>NCP role in promoting the Guidelines</a:t>
          </a:r>
        </a:p>
        <a:p>
          <a:pPr marL="228600" lvl="1" indent="-228600" algn="l" defTabSz="1066800">
            <a:lnSpc>
              <a:spcPct val="90000"/>
            </a:lnSpc>
            <a:spcBef>
              <a:spcPct val="0"/>
            </a:spcBef>
            <a:spcAft>
              <a:spcPct val="15000"/>
            </a:spcAft>
            <a:buChar char="•"/>
          </a:pPr>
          <a:r>
            <a:rPr lang="en-US" sz="2400" kern="1200" dirty="0">
              <a:solidFill>
                <a:prstClr val="black">
                  <a:hueOff val="0"/>
                  <a:satOff val="0"/>
                  <a:lumOff val="0"/>
                  <a:alphaOff val="0"/>
                </a:prstClr>
              </a:solidFill>
              <a:latin typeface="+mn-lt"/>
              <a:ea typeface="+mn-ea"/>
              <a:cs typeface="+mn-cs"/>
            </a:rPr>
            <a:t>Public policies to promote RBC</a:t>
          </a:r>
        </a:p>
      </dsp:txBody>
      <dsp:txXfrm>
        <a:off x="0" y="696792"/>
        <a:ext cx="9147797" cy="3602437"/>
      </dsp:txXfrm>
    </dsp:sp>
    <dsp:sp modelId="{0933DE9E-DD95-4474-A654-C8631E6F3664}">
      <dsp:nvSpPr>
        <dsp:cNvPr id="0" name=""/>
        <dsp:cNvSpPr/>
      </dsp:nvSpPr>
      <dsp:spPr>
        <a:xfrm>
          <a:off x="555710" y="411586"/>
          <a:ext cx="6403457" cy="83867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42035" tIns="0" rIns="242035" bIns="0" numCol="1" spcCol="1270" anchor="ctr" anchorCtr="0">
          <a:noAutofit/>
        </a:bodyPr>
        <a:lstStyle/>
        <a:p>
          <a:pPr marL="0" lvl="0" indent="0" algn="l" defTabSz="1244600">
            <a:lnSpc>
              <a:spcPct val="90000"/>
            </a:lnSpc>
            <a:spcBef>
              <a:spcPct val="0"/>
            </a:spcBef>
            <a:spcAft>
              <a:spcPct val="35000"/>
            </a:spcAft>
            <a:buNone/>
          </a:pPr>
          <a:r>
            <a:rPr lang="en-GB" sz="2800" kern="1200" dirty="0"/>
            <a:t>Mandate and authority</a:t>
          </a:r>
          <a:endParaRPr lang="en-US" sz="2800" kern="1200" dirty="0"/>
        </a:p>
      </dsp:txBody>
      <dsp:txXfrm>
        <a:off x="596650" y="452526"/>
        <a:ext cx="6321577" cy="75679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E52AC-BBEE-4785-8D8E-19503F6312A5}">
      <dsp:nvSpPr>
        <dsp:cNvPr id="0" name=""/>
        <dsp:cNvSpPr/>
      </dsp:nvSpPr>
      <dsp:spPr>
        <a:xfrm>
          <a:off x="0" y="882292"/>
          <a:ext cx="8888490" cy="3278401"/>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9846" tIns="812292" rIns="68984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Publication of case-handling procedures </a:t>
          </a:r>
        </a:p>
        <a:p>
          <a:pPr marL="228600" lvl="1" indent="-228600" algn="l" defTabSz="1066800">
            <a:lnSpc>
              <a:spcPct val="90000"/>
            </a:lnSpc>
            <a:spcBef>
              <a:spcPct val="0"/>
            </a:spcBef>
            <a:spcAft>
              <a:spcPct val="15000"/>
            </a:spcAft>
            <a:buChar char="•"/>
          </a:pPr>
          <a:r>
            <a:rPr lang="en-US" sz="2400" kern="1200"/>
            <a:t>Coordination among NCPs in multi-country cases</a:t>
          </a:r>
        </a:p>
        <a:p>
          <a:pPr marL="228600" lvl="1" indent="-228600" algn="l" defTabSz="1066800">
            <a:lnSpc>
              <a:spcPct val="90000"/>
            </a:lnSpc>
            <a:spcBef>
              <a:spcPct val="0"/>
            </a:spcBef>
            <a:spcAft>
              <a:spcPct val="15000"/>
            </a:spcAft>
            <a:buChar char="•"/>
          </a:pPr>
          <a:r>
            <a:rPr lang="en-US" sz="2400" kern="1200"/>
            <a:t>Initial assessment criteria</a:t>
          </a:r>
        </a:p>
        <a:p>
          <a:pPr marL="228600" lvl="1" indent="-228600" algn="l" defTabSz="1066800">
            <a:lnSpc>
              <a:spcPct val="90000"/>
            </a:lnSpc>
            <a:spcBef>
              <a:spcPct val="0"/>
            </a:spcBef>
            <a:spcAft>
              <a:spcPct val="15000"/>
            </a:spcAft>
            <a:buChar char="•"/>
          </a:pPr>
          <a:r>
            <a:rPr lang="en-US" sz="2400" kern="1200"/>
            <a:t>Role of NCP in good offices </a:t>
          </a:r>
        </a:p>
        <a:p>
          <a:pPr marL="228600" lvl="1" indent="-228600" algn="l" defTabSz="1066800">
            <a:lnSpc>
              <a:spcPct val="90000"/>
            </a:lnSpc>
            <a:spcBef>
              <a:spcPct val="0"/>
            </a:spcBef>
            <a:spcAft>
              <a:spcPct val="15000"/>
            </a:spcAft>
            <a:buChar char="•"/>
          </a:pPr>
          <a:r>
            <a:rPr lang="en-US" sz="2400" kern="1200"/>
            <a:t>Emphasis on transparency </a:t>
          </a:r>
        </a:p>
        <a:p>
          <a:pPr marL="228600" lvl="1" indent="-228600" algn="l" defTabSz="1066800">
            <a:lnSpc>
              <a:spcPct val="90000"/>
            </a:lnSpc>
            <a:spcBef>
              <a:spcPct val="0"/>
            </a:spcBef>
            <a:spcAft>
              <a:spcPct val="15000"/>
            </a:spcAft>
            <a:buChar char="•"/>
          </a:pPr>
          <a:r>
            <a:rPr lang="en-US" sz="2400" kern="1200"/>
            <a:t>Addressing risks of reprisals</a:t>
          </a:r>
        </a:p>
      </dsp:txBody>
      <dsp:txXfrm>
        <a:off x="0" y="882292"/>
        <a:ext cx="8888490" cy="3278401"/>
      </dsp:txXfrm>
    </dsp:sp>
    <dsp:sp modelId="{0933DE9E-DD95-4474-A654-C8631E6F3664}">
      <dsp:nvSpPr>
        <dsp:cNvPr id="0" name=""/>
        <dsp:cNvSpPr/>
      </dsp:nvSpPr>
      <dsp:spPr>
        <a:xfrm>
          <a:off x="539957" y="611596"/>
          <a:ext cx="6221943" cy="83867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35175" tIns="0" rIns="235175" bIns="0" numCol="1" spcCol="1270" anchor="ctr" anchorCtr="0">
          <a:noAutofit/>
        </a:bodyPr>
        <a:lstStyle/>
        <a:p>
          <a:pPr marL="0" lvl="0" indent="0" algn="l" defTabSz="1244600">
            <a:lnSpc>
              <a:spcPct val="90000"/>
            </a:lnSpc>
            <a:spcBef>
              <a:spcPct val="0"/>
            </a:spcBef>
            <a:spcAft>
              <a:spcPct val="35000"/>
            </a:spcAft>
            <a:buNone/>
          </a:pPr>
          <a:r>
            <a:rPr lang="en-GB" sz="2800" kern="1200"/>
            <a:t>Specific instances</a:t>
          </a:r>
          <a:endParaRPr lang="en-US" sz="2800" kern="1200"/>
        </a:p>
      </dsp:txBody>
      <dsp:txXfrm>
        <a:off x="580897" y="652536"/>
        <a:ext cx="6140063" cy="7567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C2798-15B7-4D45-B5C7-AE6E50DB6EE7}">
      <dsp:nvSpPr>
        <dsp:cNvPr id="0" name=""/>
        <dsp:cNvSpPr/>
      </dsp:nvSpPr>
      <dsp:spPr>
        <a:xfrm>
          <a:off x="0" y="758362"/>
          <a:ext cx="8671572" cy="2754259"/>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3010" tIns="791464" rIns="67301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Highlighting developments in the context for international business</a:t>
          </a:r>
        </a:p>
        <a:p>
          <a:pPr marL="228600" lvl="1" indent="-228600" algn="l" defTabSz="1066800" rtl="0">
            <a:lnSpc>
              <a:spcPct val="90000"/>
            </a:lnSpc>
            <a:spcBef>
              <a:spcPct val="0"/>
            </a:spcBef>
            <a:spcAft>
              <a:spcPct val="15000"/>
            </a:spcAft>
            <a:buChar char="•"/>
          </a:pPr>
          <a:r>
            <a:rPr lang="en-US" sz="2400" kern="1200" dirty="0">
              <a:latin typeface="Calibri Light" panose="020F0302020204030204"/>
            </a:rPr>
            <a:t>Highlighting the</a:t>
          </a:r>
          <a:r>
            <a:rPr lang="en-US" sz="2400" kern="1200" dirty="0"/>
            <a:t> concept of risk-based due diligence</a:t>
          </a:r>
        </a:p>
        <a:p>
          <a:pPr marL="228600" lvl="1" indent="-228600" algn="l" defTabSz="1066800">
            <a:lnSpc>
              <a:spcPct val="90000"/>
            </a:lnSpc>
            <a:spcBef>
              <a:spcPct val="0"/>
            </a:spcBef>
            <a:spcAft>
              <a:spcPct val="15000"/>
            </a:spcAft>
            <a:buChar char="•"/>
          </a:pPr>
          <a:r>
            <a:rPr lang="en-US" sz="2400" kern="1200" dirty="0"/>
            <a:t>Underscoring the role of government in creating an enabling environment for responsible business conduct</a:t>
          </a:r>
        </a:p>
      </dsp:txBody>
      <dsp:txXfrm>
        <a:off x="0" y="758362"/>
        <a:ext cx="8671572" cy="2754259"/>
      </dsp:txXfrm>
    </dsp:sp>
    <dsp:sp modelId="{84959EAA-3C13-4823-BF6D-81257F0C2CD7}">
      <dsp:nvSpPr>
        <dsp:cNvPr id="0" name=""/>
        <dsp:cNvSpPr/>
      </dsp:nvSpPr>
      <dsp:spPr>
        <a:xfrm>
          <a:off x="445172" y="318614"/>
          <a:ext cx="6070100" cy="854445"/>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29435" tIns="0" rIns="229435" bIns="0" numCol="1" spcCol="1270" anchor="ctr" anchorCtr="0">
          <a:noAutofit/>
        </a:bodyPr>
        <a:lstStyle/>
        <a:p>
          <a:pPr marL="0" lvl="0" indent="0" algn="l" defTabSz="1244600">
            <a:lnSpc>
              <a:spcPct val="90000"/>
            </a:lnSpc>
            <a:spcBef>
              <a:spcPct val="0"/>
            </a:spcBef>
            <a:spcAft>
              <a:spcPct val="35000"/>
            </a:spcAft>
            <a:buNone/>
          </a:pPr>
          <a:r>
            <a:rPr lang="en-GB" sz="2800" kern="1200" dirty="0"/>
            <a:t>What’s new?</a:t>
          </a:r>
          <a:endParaRPr lang="en-US" sz="2800" kern="1200" dirty="0"/>
        </a:p>
      </dsp:txBody>
      <dsp:txXfrm>
        <a:off x="486883" y="360325"/>
        <a:ext cx="5986678" cy="7710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E52AC-BBEE-4785-8D8E-19503F6312A5}">
      <dsp:nvSpPr>
        <dsp:cNvPr id="0" name=""/>
        <dsp:cNvSpPr/>
      </dsp:nvSpPr>
      <dsp:spPr>
        <a:xfrm>
          <a:off x="0" y="321124"/>
          <a:ext cx="8888490" cy="4429756"/>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9846" tIns="791464" rIns="68984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latin typeface="+mn-lt"/>
            </a:rPr>
            <a:t>Concept of a multinational enterprise</a:t>
          </a:r>
        </a:p>
        <a:p>
          <a:pPr marL="228600" lvl="1" indent="-228600" algn="l" defTabSz="1066800">
            <a:lnSpc>
              <a:spcPct val="90000"/>
            </a:lnSpc>
            <a:spcBef>
              <a:spcPct val="0"/>
            </a:spcBef>
            <a:spcAft>
              <a:spcPct val="15000"/>
            </a:spcAft>
            <a:buChar char="•"/>
          </a:pPr>
          <a:r>
            <a:rPr lang="en-US" sz="2400" kern="1200">
              <a:latin typeface="+mn-lt"/>
            </a:rPr>
            <a:t>Risk-based due diligence</a:t>
          </a:r>
        </a:p>
        <a:p>
          <a:pPr marL="228600" lvl="1" indent="-228600" algn="l" defTabSz="1066800">
            <a:lnSpc>
              <a:spcPct val="90000"/>
            </a:lnSpc>
            <a:spcBef>
              <a:spcPct val="0"/>
            </a:spcBef>
            <a:spcAft>
              <a:spcPct val="15000"/>
            </a:spcAft>
            <a:buChar char="•"/>
          </a:pPr>
          <a:r>
            <a:rPr lang="en-US" sz="2400" kern="1200">
              <a:latin typeface="+mn-lt"/>
            </a:rPr>
            <a:t>Meaningful consultation</a:t>
          </a:r>
        </a:p>
        <a:p>
          <a:pPr marL="228600" lvl="1" indent="-228600" algn="l" defTabSz="1066800" rtl="0">
            <a:lnSpc>
              <a:spcPct val="90000"/>
            </a:lnSpc>
            <a:spcBef>
              <a:spcPct val="0"/>
            </a:spcBef>
            <a:spcAft>
              <a:spcPct val="15000"/>
            </a:spcAft>
            <a:buChar char="•"/>
          </a:pPr>
          <a:r>
            <a:rPr lang="en-US" sz="2400" kern="1200">
              <a:latin typeface="+mn-lt"/>
            </a:rPr>
            <a:t>Responsible engagement and disengagement</a:t>
          </a:r>
        </a:p>
        <a:p>
          <a:pPr marL="228600" lvl="1" indent="-228600" algn="l" defTabSz="1066800">
            <a:lnSpc>
              <a:spcPct val="90000"/>
            </a:lnSpc>
            <a:spcBef>
              <a:spcPct val="0"/>
            </a:spcBef>
            <a:spcAft>
              <a:spcPct val="15000"/>
            </a:spcAft>
            <a:buChar char="•"/>
          </a:pPr>
          <a:r>
            <a:rPr lang="en-US" sz="2400" kern="1200">
              <a:latin typeface="+mn-lt"/>
            </a:rPr>
            <a:t>Business relationships</a:t>
          </a:r>
        </a:p>
        <a:p>
          <a:pPr marL="228600" lvl="1" indent="-228600" algn="l" defTabSz="1066800">
            <a:lnSpc>
              <a:spcPct val="90000"/>
            </a:lnSpc>
            <a:spcBef>
              <a:spcPct val="0"/>
            </a:spcBef>
            <a:spcAft>
              <a:spcPct val="15000"/>
            </a:spcAft>
            <a:buChar char="•"/>
          </a:pPr>
          <a:r>
            <a:rPr lang="en-US" sz="2400" kern="1200">
              <a:latin typeface="+mn-lt"/>
            </a:rPr>
            <a:t>Individual consumers</a:t>
          </a:r>
        </a:p>
        <a:p>
          <a:pPr marL="228600" lvl="1" indent="-228600" algn="l" defTabSz="1066800">
            <a:lnSpc>
              <a:spcPct val="90000"/>
            </a:lnSpc>
            <a:spcBef>
              <a:spcPct val="0"/>
            </a:spcBef>
            <a:spcAft>
              <a:spcPct val="15000"/>
            </a:spcAft>
            <a:buChar char="•"/>
          </a:pPr>
          <a:r>
            <a:rPr lang="en-US" sz="2400" kern="1200">
              <a:latin typeface="+mn-lt"/>
            </a:rPr>
            <a:t>Reprisals</a:t>
          </a:r>
        </a:p>
        <a:p>
          <a:pPr marL="228600" lvl="1" indent="-228600" algn="l" defTabSz="1066800">
            <a:lnSpc>
              <a:spcPct val="90000"/>
            </a:lnSpc>
            <a:spcBef>
              <a:spcPct val="0"/>
            </a:spcBef>
            <a:spcAft>
              <a:spcPct val="15000"/>
            </a:spcAft>
            <a:buChar char="•"/>
          </a:pPr>
          <a:r>
            <a:rPr lang="en-US" sz="2400" kern="1200">
              <a:latin typeface="+mn-lt"/>
            </a:rPr>
            <a:t>Lobbying activities</a:t>
          </a:r>
        </a:p>
        <a:p>
          <a:pPr marL="228600" lvl="1" indent="-228600" algn="l" defTabSz="1066800">
            <a:lnSpc>
              <a:spcPct val="90000"/>
            </a:lnSpc>
            <a:spcBef>
              <a:spcPct val="0"/>
            </a:spcBef>
            <a:spcAft>
              <a:spcPct val="15000"/>
            </a:spcAft>
            <a:buChar char="•"/>
          </a:pPr>
          <a:r>
            <a:rPr lang="en-US" sz="2400" kern="1200">
              <a:latin typeface="+mn-lt"/>
            </a:rPr>
            <a:t>Alignment of self-regulatory initiatives</a:t>
          </a:r>
        </a:p>
      </dsp:txBody>
      <dsp:txXfrm>
        <a:off x="0" y="321124"/>
        <a:ext cx="8888490" cy="4429756"/>
      </dsp:txXfrm>
    </dsp:sp>
    <dsp:sp modelId="{0933DE9E-DD95-4474-A654-C8631E6F3664}">
      <dsp:nvSpPr>
        <dsp:cNvPr id="0" name=""/>
        <dsp:cNvSpPr/>
      </dsp:nvSpPr>
      <dsp:spPr>
        <a:xfrm>
          <a:off x="501577" y="58929"/>
          <a:ext cx="6353474" cy="81632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35175" tIns="0" rIns="235175" bIns="0" numCol="1" spcCol="1270" anchor="ctr" anchorCtr="0">
          <a:noAutofit/>
        </a:bodyPr>
        <a:lstStyle/>
        <a:p>
          <a:pPr marL="0" lvl="0" indent="0" algn="l" defTabSz="1244600">
            <a:lnSpc>
              <a:spcPct val="90000"/>
            </a:lnSpc>
            <a:spcBef>
              <a:spcPct val="0"/>
            </a:spcBef>
            <a:spcAft>
              <a:spcPct val="35000"/>
            </a:spcAft>
            <a:buNone/>
          </a:pPr>
          <a:r>
            <a:rPr lang="en-GB" sz="2800" kern="1200"/>
            <a:t>What’s new?</a:t>
          </a:r>
          <a:endParaRPr lang="en-US" sz="2800" kern="1200"/>
        </a:p>
      </dsp:txBody>
      <dsp:txXfrm>
        <a:off x="541426" y="98778"/>
        <a:ext cx="6273776" cy="7366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C2798-15B7-4D45-B5C7-AE6E50DB6EE7}">
      <dsp:nvSpPr>
        <dsp:cNvPr id="0" name=""/>
        <dsp:cNvSpPr/>
      </dsp:nvSpPr>
      <dsp:spPr>
        <a:xfrm>
          <a:off x="0" y="687060"/>
          <a:ext cx="8850235" cy="2889917"/>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6877" tIns="874776" rIns="686877"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a:latin typeface="+mn-lt"/>
            </a:rPr>
            <a:t>Alignment with the G20/OECD Principles of Corporate Governance</a:t>
          </a:r>
        </a:p>
        <a:p>
          <a:pPr marL="228600" lvl="1" indent="-228600" algn="l" defTabSz="1066800">
            <a:lnSpc>
              <a:spcPct val="90000"/>
            </a:lnSpc>
            <a:spcBef>
              <a:spcPct val="0"/>
            </a:spcBef>
            <a:spcAft>
              <a:spcPct val="15000"/>
            </a:spcAft>
            <a:buChar char="•"/>
          </a:pPr>
          <a:r>
            <a:rPr lang="en-US" sz="2400" kern="1200">
              <a:latin typeface="+mn-lt"/>
            </a:rPr>
            <a:t>Corporate disclosure and reporting</a:t>
          </a:r>
        </a:p>
        <a:p>
          <a:pPr marL="228600" lvl="1" indent="-228600" algn="l" defTabSz="1066800">
            <a:lnSpc>
              <a:spcPct val="90000"/>
            </a:lnSpc>
            <a:spcBef>
              <a:spcPct val="0"/>
            </a:spcBef>
            <a:spcAft>
              <a:spcPct val="15000"/>
            </a:spcAft>
            <a:buChar char="•"/>
          </a:pPr>
          <a:r>
            <a:rPr lang="en-US" sz="2400" kern="1200">
              <a:latin typeface="+mn-lt"/>
            </a:rPr>
            <a:t>Alignment with due diligence reporting expectations</a:t>
          </a:r>
        </a:p>
        <a:p>
          <a:pPr marL="228600" lvl="1" indent="-228600" algn="l" defTabSz="1066800">
            <a:lnSpc>
              <a:spcPct val="90000"/>
            </a:lnSpc>
            <a:spcBef>
              <a:spcPct val="0"/>
            </a:spcBef>
            <a:spcAft>
              <a:spcPct val="15000"/>
            </a:spcAft>
            <a:buChar char="•"/>
          </a:pPr>
          <a:r>
            <a:rPr lang="en-US" sz="2400" kern="1200">
              <a:latin typeface="+mn-lt"/>
            </a:rPr>
            <a:t>Defining materiality</a:t>
          </a:r>
        </a:p>
      </dsp:txBody>
      <dsp:txXfrm>
        <a:off x="0" y="687060"/>
        <a:ext cx="8850235" cy="2889917"/>
      </dsp:txXfrm>
    </dsp:sp>
    <dsp:sp modelId="{84959EAA-3C13-4823-BF6D-81257F0C2CD7}">
      <dsp:nvSpPr>
        <dsp:cNvPr id="0" name=""/>
        <dsp:cNvSpPr/>
      </dsp:nvSpPr>
      <dsp:spPr>
        <a:xfrm>
          <a:off x="454136" y="195205"/>
          <a:ext cx="6195164" cy="894422"/>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34162" tIns="0" rIns="234162" bIns="0" numCol="1" spcCol="1270" anchor="ctr" anchorCtr="0">
          <a:noAutofit/>
        </a:bodyPr>
        <a:lstStyle/>
        <a:p>
          <a:pPr marL="0" lvl="0" indent="0" algn="l" defTabSz="1244600">
            <a:lnSpc>
              <a:spcPct val="90000"/>
            </a:lnSpc>
            <a:spcBef>
              <a:spcPct val="0"/>
            </a:spcBef>
            <a:spcAft>
              <a:spcPct val="35000"/>
            </a:spcAft>
            <a:buNone/>
          </a:pPr>
          <a:r>
            <a:rPr lang="en-GB" sz="2800" kern="1200"/>
            <a:t>What’s new?</a:t>
          </a:r>
          <a:endParaRPr lang="en-US" sz="2800" kern="1200"/>
        </a:p>
      </dsp:txBody>
      <dsp:txXfrm>
        <a:off x="497798" y="238867"/>
        <a:ext cx="6107840" cy="8070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C2798-15B7-4D45-B5C7-AE6E50DB6EE7}">
      <dsp:nvSpPr>
        <dsp:cNvPr id="0" name=""/>
        <dsp:cNvSpPr/>
      </dsp:nvSpPr>
      <dsp:spPr>
        <a:xfrm>
          <a:off x="0" y="1260988"/>
          <a:ext cx="8900949" cy="2299842"/>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0813" tIns="604012" rIns="690813"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a:latin typeface="+mn-lt"/>
            </a:rPr>
            <a:t>Special attention to at-risk individuals and groups</a:t>
          </a:r>
        </a:p>
        <a:p>
          <a:pPr marL="228600" lvl="1" indent="-228600" algn="l" defTabSz="1066800" rtl="0">
            <a:lnSpc>
              <a:spcPct val="90000"/>
            </a:lnSpc>
            <a:spcBef>
              <a:spcPct val="0"/>
            </a:spcBef>
            <a:spcAft>
              <a:spcPct val="15000"/>
            </a:spcAft>
            <a:buChar char="•"/>
          </a:pPr>
          <a:r>
            <a:rPr lang="en-US" sz="2400" kern="1200">
              <a:latin typeface="+mn-lt"/>
            </a:rPr>
            <a:t>Human rights defenders</a:t>
          </a:r>
        </a:p>
        <a:p>
          <a:pPr marL="228600" lvl="1" indent="-228600" algn="l" defTabSz="1066800" rtl="0">
            <a:lnSpc>
              <a:spcPct val="90000"/>
            </a:lnSpc>
            <a:spcBef>
              <a:spcPct val="0"/>
            </a:spcBef>
            <a:spcAft>
              <a:spcPct val="15000"/>
            </a:spcAft>
            <a:buChar char="•"/>
          </a:pPr>
          <a:r>
            <a:rPr lang="en-US" sz="2400" kern="1200">
              <a:solidFill>
                <a:prstClr val="black">
                  <a:hueOff val="0"/>
                  <a:satOff val="0"/>
                  <a:lumOff val="0"/>
                  <a:alphaOff val="0"/>
                </a:prstClr>
              </a:solidFill>
              <a:latin typeface="+mn-lt"/>
              <a:ea typeface="+mn-ea"/>
              <a:cs typeface="+mn-cs"/>
            </a:rPr>
            <a:t>Indigenous Peoples</a:t>
          </a:r>
        </a:p>
        <a:p>
          <a:pPr marL="228600" lvl="1" indent="-228600" algn="l" defTabSz="1066800">
            <a:lnSpc>
              <a:spcPct val="90000"/>
            </a:lnSpc>
            <a:spcBef>
              <a:spcPct val="0"/>
            </a:spcBef>
            <a:spcAft>
              <a:spcPct val="15000"/>
            </a:spcAft>
            <a:buChar char="•"/>
          </a:pPr>
          <a:r>
            <a:rPr lang="en-US" sz="2400" kern="1200">
              <a:solidFill>
                <a:prstClr val="black">
                  <a:hueOff val="0"/>
                  <a:satOff val="0"/>
                  <a:lumOff val="0"/>
                  <a:alphaOff val="0"/>
                </a:prstClr>
              </a:solidFill>
              <a:latin typeface="+mn-lt"/>
              <a:ea typeface="+mn-ea"/>
              <a:cs typeface="+mn-cs"/>
            </a:rPr>
            <a:t>Enhanced due diligence in context of armed conflict</a:t>
          </a:r>
        </a:p>
      </dsp:txBody>
      <dsp:txXfrm>
        <a:off x="0" y="1260988"/>
        <a:ext cx="8900949" cy="2299842"/>
      </dsp:txXfrm>
    </dsp:sp>
    <dsp:sp modelId="{84959EAA-3C13-4823-BF6D-81257F0C2CD7}">
      <dsp:nvSpPr>
        <dsp:cNvPr id="0" name=""/>
        <dsp:cNvSpPr/>
      </dsp:nvSpPr>
      <dsp:spPr>
        <a:xfrm>
          <a:off x="480126" y="772911"/>
          <a:ext cx="6230664" cy="83440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35504" tIns="0" rIns="235504" bIns="0" numCol="1" spcCol="1270" anchor="ctr" anchorCtr="0">
          <a:noAutofit/>
        </a:bodyPr>
        <a:lstStyle/>
        <a:p>
          <a:pPr marL="0" lvl="0" indent="0" algn="l" defTabSz="1244600">
            <a:lnSpc>
              <a:spcPct val="90000"/>
            </a:lnSpc>
            <a:spcBef>
              <a:spcPct val="0"/>
            </a:spcBef>
            <a:spcAft>
              <a:spcPct val="35000"/>
            </a:spcAft>
            <a:buNone/>
          </a:pPr>
          <a:r>
            <a:rPr lang="en-GB" sz="2800" kern="1200"/>
            <a:t>What’s new?</a:t>
          </a:r>
          <a:endParaRPr lang="en-US" sz="2800" kern="1200"/>
        </a:p>
      </dsp:txBody>
      <dsp:txXfrm>
        <a:off x="520858" y="813643"/>
        <a:ext cx="6149200" cy="7529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BA679-F28C-4B79-B3CB-4A6608021508}">
      <dsp:nvSpPr>
        <dsp:cNvPr id="0" name=""/>
        <dsp:cNvSpPr/>
      </dsp:nvSpPr>
      <dsp:spPr>
        <a:xfrm>
          <a:off x="0" y="542059"/>
          <a:ext cx="8788303" cy="3358354"/>
        </a:xfrm>
        <a:prstGeom prst="rect">
          <a:avLst/>
        </a:prstGeom>
        <a:solidFill>
          <a:schemeClr val="bg1">
            <a:alpha val="6200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2070" tIns="604012" rIns="68207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Respect the rights of all workers to freedom of association and collective bargaining</a:t>
          </a:r>
        </a:p>
        <a:p>
          <a:pPr marL="228600" lvl="1" indent="-228600" algn="l" defTabSz="106680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Provide a safe and healthy working environment</a:t>
          </a:r>
        </a:p>
        <a:p>
          <a:pPr marL="228600" lvl="1" indent="-228600" algn="l" defTabSz="106680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Prevent human trafficking</a:t>
          </a:r>
        </a:p>
        <a:p>
          <a:pPr marL="228600" lvl="1" indent="-228600" algn="l" defTabSz="1066800" rtl="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Training for up-skilling and re-skilling</a:t>
          </a:r>
        </a:p>
        <a:p>
          <a:pPr marL="228600" lvl="1" indent="-228600" algn="l" defTabSz="1066800" rtl="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Managing changes related to automation and green transition</a:t>
          </a:r>
        </a:p>
      </dsp:txBody>
      <dsp:txXfrm>
        <a:off x="0" y="542059"/>
        <a:ext cx="8788303" cy="3358354"/>
      </dsp:txXfrm>
    </dsp:sp>
    <dsp:sp modelId="{BDB90F6F-E353-4223-9197-C3E670E16C30}">
      <dsp:nvSpPr>
        <dsp:cNvPr id="0" name=""/>
        <dsp:cNvSpPr/>
      </dsp:nvSpPr>
      <dsp:spPr>
        <a:xfrm>
          <a:off x="530932" y="0"/>
          <a:ext cx="6151812" cy="867614"/>
        </a:xfrm>
        <a:prstGeom prst="roundRect">
          <a:avLst/>
        </a:prstGeom>
        <a:solidFill>
          <a:schemeClr val="lt1"/>
        </a:solidFill>
        <a:ln w="12700" cap="flat" cmpd="sng" algn="ctr">
          <a:solidFill>
            <a:srgbClr val="1F7388"/>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232524" tIns="0" rIns="232524" bIns="0" numCol="1" spcCol="1270" anchor="ctr" anchorCtr="0">
          <a:noAutofit/>
        </a:bodyPr>
        <a:lstStyle/>
        <a:p>
          <a:pPr marL="0" lvl="0" indent="0" algn="l" defTabSz="1244600">
            <a:lnSpc>
              <a:spcPct val="90000"/>
            </a:lnSpc>
            <a:spcBef>
              <a:spcPct val="0"/>
            </a:spcBef>
            <a:spcAft>
              <a:spcPct val="35000"/>
            </a:spcAft>
            <a:buNone/>
          </a:pPr>
          <a:r>
            <a:rPr lang="en-GB" sz="2800" kern="1200"/>
            <a:t>What’s new?</a:t>
          </a:r>
          <a:endParaRPr lang="en-US" sz="2800" kern="1200"/>
        </a:p>
      </dsp:txBody>
      <dsp:txXfrm>
        <a:off x="573285" y="42353"/>
        <a:ext cx="6067106" cy="7829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C2798-15B7-4D45-B5C7-AE6E50DB6EE7}">
      <dsp:nvSpPr>
        <dsp:cNvPr id="0" name=""/>
        <dsp:cNvSpPr/>
      </dsp:nvSpPr>
      <dsp:spPr>
        <a:xfrm>
          <a:off x="0" y="908217"/>
          <a:ext cx="8979578" cy="2884434"/>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6915" tIns="812292" rIns="696915"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Adverse environmental impact and due diligence</a:t>
          </a:r>
        </a:p>
        <a:p>
          <a:pPr marL="228600" lvl="1" indent="-228600" algn="l" defTabSz="106680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Climate mitigation and adaptation</a:t>
          </a:r>
        </a:p>
        <a:p>
          <a:pPr marL="228600" lvl="1" indent="-228600" algn="l" defTabSz="106680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Biodiversity</a:t>
          </a:r>
        </a:p>
        <a:p>
          <a:pPr marL="228600" lvl="1" indent="-228600" algn="l" defTabSz="106680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Circular economy</a:t>
          </a:r>
        </a:p>
        <a:p>
          <a:pPr marL="228600" lvl="1" indent="-228600" algn="l" defTabSz="106680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Animal welfare</a:t>
          </a:r>
        </a:p>
      </dsp:txBody>
      <dsp:txXfrm>
        <a:off x="0" y="908217"/>
        <a:ext cx="8979578" cy="2884434"/>
      </dsp:txXfrm>
    </dsp:sp>
    <dsp:sp modelId="{84959EAA-3C13-4823-BF6D-81257F0C2CD7}">
      <dsp:nvSpPr>
        <dsp:cNvPr id="0" name=""/>
        <dsp:cNvSpPr/>
      </dsp:nvSpPr>
      <dsp:spPr>
        <a:xfrm>
          <a:off x="484367" y="420141"/>
          <a:ext cx="6285704" cy="83440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37585" tIns="0" rIns="237585" bIns="0" numCol="1" spcCol="1270" anchor="ctr" anchorCtr="0">
          <a:noAutofit/>
        </a:bodyPr>
        <a:lstStyle/>
        <a:p>
          <a:pPr marL="0" lvl="0" indent="0" algn="l" defTabSz="1244600">
            <a:lnSpc>
              <a:spcPct val="90000"/>
            </a:lnSpc>
            <a:spcBef>
              <a:spcPct val="0"/>
            </a:spcBef>
            <a:spcAft>
              <a:spcPct val="35000"/>
            </a:spcAft>
            <a:buNone/>
          </a:pPr>
          <a:r>
            <a:rPr lang="en-GB" sz="2800" kern="1200"/>
            <a:t>What’s new?</a:t>
          </a:r>
          <a:endParaRPr lang="en-US" sz="2800" kern="1200"/>
        </a:p>
      </dsp:txBody>
      <dsp:txXfrm>
        <a:off x="525099" y="460873"/>
        <a:ext cx="6204240" cy="7529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C2798-15B7-4D45-B5C7-AE6E50DB6EE7}">
      <dsp:nvSpPr>
        <dsp:cNvPr id="0" name=""/>
        <dsp:cNvSpPr/>
      </dsp:nvSpPr>
      <dsp:spPr>
        <a:xfrm>
          <a:off x="0" y="1363779"/>
          <a:ext cx="8938634" cy="187777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737" tIns="583184" rIns="693737"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Adding other forms of corruption </a:t>
          </a:r>
        </a:p>
        <a:p>
          <a:pPr marL="228600" lvl="1" indent="-228600" algn="l" defTabSz="1066800" rtl="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Business relationships </a:t>
          </a:r>
        </a:p>
        <a:p>
          <a:pPr marL="228600" lvl="1" indent="-228600" algn="l" defTabSz="106680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Collective action</a:t>
          </a:r>
        </a:p>
      </dsp:txBody>
      <dsp:txXfrm>
        <a:off x="0" y="1363779"/>
        <a:ext cx="8938634" cy="1877776"/>
      </dsp:txXfrm>
    </dsp:sp>
    <dsp:sp modelId="{84959EAA-3C13-4823-BF6D-81257F0C2CD7}">
      <dsp:nvSpPr>
        <dsp:cNvPr id="0" name=""/>
        <dsp:cNvSpPr/>
      </dsp:nvSpPr>
      <dsp:spPr>
        <a:xfrm>
          <a:off x="482158" y="875702"/>
          <a:ext cx="6257043" cy="83440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36501" tIns="0" rIns="236501" bIns="0" numCol="1" spcCol="1270" anchor="ctr" anchorCtr="0">
          <a:noAutofit/>
        </a:bodyPr>
        <a:lstStyle/>
        <a:p>
          <a:pPr marL="0" lvl="0" indent="0" algn="l" defTabSz="1244600">
            <a:lnSpc>
              <a:spcPct val="90000"/>
            </a:lnSpc>
            <a:spcBef>
              <a:spcPct val="0"/>
            </a:spcBef>
            <a:spcAft>
              <a:spcPct val="35000"/>
            </a:spcAft>
            <a:buNone/>
          </a:pPr>
          <a:r>
            <a:rPr lang="en-GB" sz="2800" kern="1200"/>
            <a:t>What’s new?</a:t>
          </a:r>
          <a:endParaRPr lang="en-US" sz="2800" kern="1200"/>
        </a:p>
      </dsp:txBody>
      <dsp:txXfrm>
        <a:off x="522890" y="916434"/>
        <a:ext cx="6175579" cy="7529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C2798-15B7-4D45-B5C7-AE6E50DB6EE7}">
      <dsp:nvSpPr>
        <dsp:cNvPr id="0" name=""/>
        <dsp:cNvSpPr/>
      </dsp:nvSpPr>
      <dsp:spPr>
        <a:xfrm>
          <a:off x="0" y="1815756"/>
          <a:ext cx="9126448" cy="1454717"/>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8314" tIns="541528" rIns="708314"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Risks of e-commerce </a:t>
          </a:r>
        </a:p>
        <a:p>
          <a:pPr marL="228600" lvl="1" indent="-228600" algn="l" defTabSz="1066800" rtl="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Sustainability-related product claims </a:t>
          </a:r>
        </a:p>
      </dsp:txBody>
      <dsp:txXfrm>
        <a:off x="0" y="1815756"/>
        <a:ext cx="9126448" cy="1454717"/>
      </dsp:txXfrm>
    </dsp:sp>
    <dsp:sp modelId="{84959EAA-3C13-4823-BF6D-81257F0C2CD7}">
      <dsp:nvSpPr>
        <dsp:cNvPr id="0" name=""/>
        <dsp:cNvSpPr/>
      </dsp:nvSpPr>
      <dsp:spPr>
        <a:xfrm>
          <a:off x="492289" y="1348462"/>
          <a:ext cx="6388513" cy="83440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41471" tIns="0" rIns="241471" bIns="0" numCol="1" spcCol="1270" anchor="ctr" anchorCtr="0">
          <a:noAutofit/>
        </a:bodyPr>
        <a:lstStyle/>
        <a:p>
          <a:pPr marL="0" lvl="0" indent="0" algn="l" defTabSz="1244600">
            <a:lnSpc>
              <a:spcPct val="90000"/>
            </a:lnSpc>
            <a:spcBef>
              <a:spcPct val="0"/>
            </a:spcBef>
            <a:spcAft>
              <a:spcPct val="35000"/>
            </a:spcAft>
            <a:buNone/>
          </a:pPr>
          <a:r>
            <a:rPr lang="en-GB" sz="2800" kern="1200"/>
            <a:t>What’s new?</a:t>
          </a:r>
          <a:endParaRPr lang="en-US" sz="2800" kern="1200"/>
        </a:p>
      </dsp:txBody>
      <dsp:txXfrm>
        <a:off x="533021" y="1389194"/>
        <a:ext cx="6307049" cy="75293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C5923E-EB14-427E-9750-9132C770771C}" type="datetimeFigureOut">
              <a:rPr lang="en-US" smtClean="0"/>
              <a:t>07-Jun-2023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F0676-D282-42BC-BCA7-F81A82DEF4C2}" type="slidenum">
              <a:rPr lang="en-US" smtClean="0"/>
              <a:t>‹#›</a:t>
            </a:fld>
            <a:endParaRPr lang="en-US"/>
          </a:p>
        </p:txBody>
      </p:sp>
    </p:spTree>
    <p:extLst>
      <p:ext uri="{BB962C8B-B14F-4D97-AF65-F5344CB8AC3E}">
        <p14:creationId xmlns:p14="http://schemas.microsoft.com/office/powerpoint/2010/main" val="236787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F0676-D282-42BC-BCA7-F81A82DEF4C2}" type="slidenum">
              <a:rPr lang="en-US" smtClean="0"/>
              <a:t>1</a:t>
            </a:fld>
            <a:endParaRPr lang="en-US"/>
          </a:p>
        </p:txBody>
      </p:sp>
    </p:spTree>
    <p:extLst>
      <p:ext uri="{BB962C8B-B14F-4D97-AF65-F5344CB8AC3E}">
        <p14:creationId xmlns:p14="http://schemas.microsoft.com/office/powerpoint/2010/main" val="400831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Employment and Industrial Relations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chapter recommends that enterprises respect the International Labour Organization (ILO) fundamental principles and rights at work (ILO core conventions) as well as a range of principles related to industrial relations, worker training, and adequate wages and working conditions. Main updates include:</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b="1" dirty="0"/>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respect the rights of all workers to freedom of association and collective bargaining</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Reflecting that enterprises should provide a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safe and healthy working environment</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 line with the ILO Declaration on Fundamental Principles and Rights at Work;</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take steps to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prevent human trafficking, forced labour and coercive means, including debt bondage</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bolster transparency around actions taken to address risks of forced labour associated with their operations, products and services;</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training for up-skilling and re-skilling</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should anticipate future changes in operations and employer needs, including those responding to societal, environmental technological changes, risks and opportunities linked to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automation, digitalisation, just transition and sustainable development. </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that the recommendation that enterprises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provide reasonable notice</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to the representatives of workers and relevant government authorities, of changes in their operations which would have major effects upon the livelihood of their workers, includes moves towards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automation</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involving collective or large-scale layoffs or dismissals. </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10</a:t>
            </a:fld>
            <a:endParaRPr lang="en-US"/>
          </a:p>
        </p:txBody>
      </p:sp>
    </p:spTree>
    <p:extLst>
      <p:ext uri="{BB962C8B-B14F-4D97-AF65-F5344CB8AC3E}">
        <p14:creationId xmlns:p14="http://schemas.microsoft.com/office/powerpoint/2010/main" val="3302044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300"/>
              </a:lnSpc>
              <a:spcBef>
                <a:spcPts val="600"/>
              </a:spcBef>
              <a:spcAft>
                <a:spcPts val="600"/>
              </a:spcAft>
            </a:pP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Environment </a:t>
            </a:r>
          </a:p>
          <a:p>
            <a:pPr algn="just">
              <a:lnSpc>
                <a:spcPts val="1300"/>
              </a:lnSpc>
              <a:spcBef>
                <a:spcPts val="600"/>
              </a:spcBef>
              <a:spcAft>
                <a:spcPts val="600"/>
              </a:spcAft>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chapter sets out the expectation that enterprises conduct due diligence to assess and address adverse environmental impacts associated with their operations, products and services, including in relation to climate change and biodiversity. Main updates include:</a:t>
            </a:r>
            <a:endParaRPr lang="en-US" sz="1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300"/>
              </a:lnSpc>
              <a:spcBef>
                <a:spcPts val="600"/>
              </a:spcBef>
              <a:spcAft>
                <a:spcPts val="600"/>
              </a:spcAft>
            </a:pPr>
            <a:endParaRPr lang="en-US" sz="1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300"/>
              </a:lnSpc>
              <a:spcBef>
                <a:spcPts val="600"/>
              </a:spcBef>
              <a:spcAft>
                <a:spcPts val="600"/>
              </a:spcAft>
            </a:pP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Environmental impacts and due diligence</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that enterprises should carry out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risk-based due diligence to assess and address adverse environmental impacts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adding a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non-exhaustive list of environmental impacts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that may be associated with their activities including a) climate change; b) biodiversity loss; c) degradation of land, marine and freshwater ecosystems; d) deforestation; e) air, water and soil pollution; f) mismanagement of waste, including hazardous substances;</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that under the Guidelines,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environmental impacts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are understood as significant changes in the environment or biota which have harmful effects on the composition, resilience, productivity or carrying capacity of natural and managed ecosystems, or on the operation of socio-economic systems or on people;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how, under the Guidelines, an enterprise can be involved with adverse environmental impacts: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 enterprise</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“causes” an adverse environmental impact </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if its activities on their own are sufficient to result in the adverse impact;</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 enterprise</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“contributes to” an adverse environmental impact</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if its activities, in combination with the activities of other entities cause the impact, or if the activities of the enterprise cause, facilitate or incentivise another entity to cause an adverse impact;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adverse environmental impacts can also be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directly linked</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to an enterprise’s business operations, products or services by a business relationship, even if it does not contribute to those impacts.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Recognising that while in some instances it will be possible to assess, based on available science and information, to what extent an enterprise is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contributing to an adverse environmental impact</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 other instances such an assessment may be based on the</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extent to which its activities are consistent with relevant standards and benchmarks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Recognising that limitations to carrying out environmental due diligence may include lack of availability of environmental data or technologies, as well as the importance of providing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support to small- and medium-sized enterprises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small holders;</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Recognising that adverse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environmental impacts are often closely interlinked with other matters covered by the Guidelines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such as health and safety, impacts to workers and communities, access to livelihoods or land tenure rights, and that environmental due diligence will often involve taking into account multiple environmental, social and developmental priorities.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Recalling the imperatives of a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just transition</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that it is important for enterprises to assess and address social impacts, </a:t>
            </a:r>
            <a:r>
              <a:rPr lang="en-GB" sz="1800" dirty="0">
                <a:effectLst/>
                <a:latin typeface="Arial" panose="020B0604020202020204" pitchFamily="34" charset="0"/>
                <a:ea typeface="Arial" panose="020B0604020202020204" pitchFamily="34" charset="0"/>
                <a:cs typeface="Times New Roman" panose="02020603050405020304" pitchFamily="18" charset="0"/>
              </a:rPr>
              <a:t>including on the workforce,</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both in their transition away from environmentally harmful practices, as well as towards greener industries or practices, such as the use of renewable energy. </a:t>
            </a:r>
            <a:endParaRPr lang="en-US" sz="1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endParaRPr lang="en-US" sz="1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Climate change mitigation and adaptation</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ensure that their greenhouse gas emissions and impact on carbon sinks are consistent with internationally agreed global temperature goals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based on best available science, including as assessed by the Intergovernmental Panel on Climate Change (IPCC);</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introduce and implement science-based policies, strategies and transition plans on climate change mitigation and adaptation</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including adopting, implementing, monitoring and reporting on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mitigation targets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that are:</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short, medium and long-term;</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science-based;</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include absolute and also, where relevant, intensity-based GHG reduction targets; and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that take into account scope 1, 2, and, to the extent possible based on best available information, scope 3 GHG emissions.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Noting the importance of reporting against, reviewing and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updating targets regularly</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based on the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latest available scientific evidence</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as different national or industry specific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transition pathways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are developed and updated;</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prioritise eliminating or reducing sources of emissions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over offsetting, compensation, or neutralization measures, noting that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carbon credits or offsets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may be considered as a means to address unabated emissions as a last resort, should be of high environmental integrity, and should not draw attention away from the need to reduce emissions or contribute to locking in greenhouse gas intensive processes and infrastructures;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avoid activities, which undermine climate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adaption</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for, and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resilience</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of, communities, workers and ecosystems.</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300"/>
              </a:lnSpc>
              <a:spcBef>
                <a:spcPts val="600"/>
              </a:spcBef>
              <a:spcAft>
                <a:spcPts val="600"/>
              </a:spcAft>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300"/>
              </a:lnSpc>
              <a:spcBef>
                <a:spcPts val="600"/>
              </a:spcBef>
              <a:spcAft>
                <a:spcPts val="600"/>
              </a:spcAft>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300"/>
              </a:lnSpc>
              <a:spcBef>
                <a:spcPts val="600"/>
              </a:spcBef>
              <a:spcAft>
                <a:spcPts val="600"/>
              </a:spcAft>
            </a:pP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Biodiversity</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contribute to the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conservation of biological diversity</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the sustainable use of their components, and the fair and equitable sharing of the benefits arising out of the utilisation of genetic resources and avoid and address land, marine and freshwater degradation, including deforestation;</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efforts to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prevent or mitigate adverse impacts on biodiversity</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should be guided by the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biodiversity mitigation hierarchy</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which recommends first seeking to avoid damage to biodiversity, reducing or minimising it where avoidance is not possible, and using offsets and restoration as a last resort for adverse impacts that cannot be avoided;</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Noting that, where appropriate, enterprises should also contribute to sustainable land and forest management, including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restoration, afforestation, reforestation including reduction of land, marine and freshwater degradation</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28600" algn="just">
              <a:lnSpc>
                <a:spcPts val="1300"/>
              </a:lnSpc>
              <a:spcBef>
                <a:spcPts val="600"/>
              </a:spcBef>
              <a:spcAft>
                <a:spcPts val="600"/>
              </a:spcAft>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300"/>
              </a:lnSpc>
              <a:spcBef>
                <a:spcPts val="600"/>
              </a:spcBef>
              <a:spcAft>
                <a:spcPts val="600"/>
              </a:spcAft>
            </a:pP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Sustainable consumption and production</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adopt technologies, where feasible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best available technologies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to improve environmental performance;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develop and provide products or services that have no undue environmental impacts; are safe in their intended use; are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durable, reparable and can be reused, recycled, or disposed of safely</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that are produced in an environmentally sound manner that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uses natural resources sustainably</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minimises as far as possible energy and material input as well as generation of pollution, greenhouse gas emissions and waste, in particular hazardous waste;</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promote higher levels of awareness among customers of the environmental implications of using the products and services of the enterprise, including by providing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relevant and accurate information on their environmental impacts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(for example, on greenhouse gas emissions, impacts on biodiversity, resource efficiency, reparability and recyclability or other environmental issues).</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300"/>
              </a:lnSpc>
              <a:spcBef>
                <a:spcPts val="600"/>
              </a:spcBef>
              <a:spcAft>
                <a:spcPts val="600"/>
              </a:spcAft>
            </a:pPr>
            <a:endPar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300"/>
              </a:lnSpc>
              <a:spcBef>
                <a:spcPts val="600"/>
              </a:spcBef>
              <a:spcAft>
                <a:spcPts val="600"/>
              </a:spcAft>
            </a:pP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Animal welfare</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respect animal welfare standards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that are aligned </a:t>
            </a:r>
            <a:r>
              <a:rPr lang="en-GB" sz="10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aligned</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with the World Organisation for Animal Health (WOAH) Terrestrial Code, and noting that an animal experiences good welfare if the animal is healthy, comfortable, well nourished, safe, is not suffering from unpleasant states such as pain, fear and distress, and is able to express behaviours that are important for its physical and mental state.</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11</a:t>
            </a:fld>
            <a:endParaRPr lang="en-US"/>
          </a:p>
        </p:txBody>
      </p:sp>
    </p:spTree>
    <p:extLst>
      <p:ext uri="{BB962C8B-B14F-4D97-AF65-F5344CB8AC3E}">
        <p14:creationId xmlns:p14="http://schemas.microsoft.com/office/powerpoint/2010/main" val="2743442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ts val="1300"/>
              </a:lnSpc>
              <a:spcBef>
                <a:spcPts val="600"/>
              </a:spcBef>
              <a:spcAft>
                <a:spcPts val="600"/>
              </a:spcAft>
              <a:buClrTx/>
              <a:buSzTx/>
              <a:buFont typeface="+mj-lt"/>
              <a:buNone/>
              <a:tabLst/>
              <a:defRPr/>
            </a:pP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Combatting Bribery and Other Forms of Corruption </a:t>
            </a:r>
          </a:p>
          <a:p>
            <a:pPr marL="0" marR="0" lvl="0" indent="0" algn="just" defTabSz="914400" rtl="0" eaLnBrk="1" fontAlgn="auto" latinLnBrk="0" hangingPunct="1">
              <a:lnSpc>
                <a:spcPts val="1300"/>
              </a:lnSpc>
              <a:spcBef>
                <a:spcPts val="600"/>
              </a:spcBef>
              <a:spcAft>
                <a:spcPts val="600"/>
              </a:spcAft>
              <a:buClrTx/>
              <a:buSzTx/>
              <a:buFont typeface="+mj-lt"/>
              <a:buNone/>
              <a:tabLst/>
              <a:defRPr/>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chapter sets out the expectation that enterprises do not engage in any act of bribery or other forms of corruption. This applies to both supply and demand of corruption by the enterprise and to interactions with both public officials and with employees of other enterprises. Main updates include:</a:t>
            </a:r>
          </a:p>
          <a:p>
            <a:pPr marL="0" lvl="0" indent="0" algn="just">
              <a:lnSpc>
                <a:spcPts val="1300"/>
              </a:lnSpc>
              <a:spcBef>
                <a:spcPts val="600"/>
              </a:spcBef>
              <a:spcAft>
                <a:spcPts val="600"/>
              </a:spcAft>
              <a:buFont typeface="+mj-lt"/>
              <a:buNone/>
            </a:pPr>
            <a:endPar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Recognising that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adverse impacts on matters covered by the Guidelines are often enabled by means of corruption</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that anti-corruption due diligence by enterprises is an important contribution to the avoidance of other adverse impacts covered by the Guidelines</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Extending the chapter beyond offering, promising, giving, requesting, agreeing to or accepting bribes to also include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other forms of corruption including</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trading in influence, embezzlement and misuse of sponsorships and charitable donations; </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that this includes bribery and other forms of corruption involving both public officials and employees of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entities with which an enterprise has a business relationship;</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take steps to ensure that their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agents avoid exercising illicit influence</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comply with professional standards in their relations with public officials; </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Encouraging enterprises to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disclose misconduct</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related to bribery and other forms of corruption, as well as the measures adopted to address cases of suspected bribery and other forms of corruption. </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political contributions</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should require senior management approval and that workers should not be obliged to support a political candidate or a political organisation.</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Recognising that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collective action and meaningful engagement</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with local and international civil society organisations, business, professional associations, and international organisations, including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coordinated actions</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to address the solicitation and acceptance of bribes, may help enterprises mitigate corruption risks that one enterprise cannot mitigate individually.</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12</a:t>
            </a:fld>
            <a:endParaRPr lang="en-US"/>
          </a:p>
        </p:txBody>
      </p:sp>
    </p:spTree>
    <p:extLst>
      <p:ext uri="{BB962C8B-B14F-4D97-AF65-F5344CB8AC3E}">
        <p14:creationId xmlns:p14="http://schemas.microsoft.com/office/powerpoint/2010/main" val="3845504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ts val="1300"/>
              </a:lnSpc>
              <a:spcBef>
                <a:spcPts val="600"/>
              </a:spcBef>
              <a:spcAft>
                <a:spcPts val="600"/>
              </a:spcAft>
              <a:buFont typeface="+mj-lt"/>
              <a:buNone/>
            </a:pP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Consumer Interests </a:t>
            </a:r>
          </a:p>
          <a:p>
            <a:pPr marL="0" marR="0" lvl="0" indent="0" algn="just" defTabSz="914400" rtl="0" eaLnBrk="1" fontAlgn="auto" latinLnBrk="0" hangingPunct="1">
              <a:lnSpc>
                <a:spcPts val="1300"/>
              </a:lnSpc>
              <a:spcBef>
                <a:spcPts val="600"/>
              </a:spcBef>
              <a:spcAft>
                <a:spcPts val="600"/>
              </a:spcAft>
              <a:buClrTx/>
              <a:buSzTx/>
              <a:buFont typeface="+mj-lt"/>
              <a:buNone/>
              <a:tabLst/>
              <a:defRPr/>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chapter calls on enterprises to act in accordance with fair business, marketing and advertising practices and that their goods and services do not adversely impact consumers. Main updates include:</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endPar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the importance that enterprises take steps to reduce the </a:t>
            </a: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risks of e-commerce</a:t>
            </a: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so that the level of protection is not less than that provided in more traditional forms of commerce, including with regard to safety and privacy. </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any </a:t>
            </a: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sustainability-related claims enterprises make about their products</a:t>
            </a: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or services should be based on adequate evidence and, as applicable, proper tests and verification including information on the energy efficiency and the degree of recyclability, durability, and reparability of products, the sustainability attributes of financial products and services or, for example, in the case of food products, information on agricultural practices or nutritional attributes.</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7CF0676-D282-42BC-BCA7-F81A82DEF4C2}" type="slidenum">
              <a:rPr lang="en-US" smtClean="0"/>
              <a:t>13</a:t>
            </a:fld>
            <a:endParaRPr lang="en-US"/>
          </a:p>
        </p:txBody>
      </p:sp>
    </p:spTree>
    <p:extLst>
      <p:ext uri="{BB962C8B-B14F-4D97-AF65-F5344CB8AC3E}">
        <p14:creationId xmlns:p14="http://schemas.microsoft.com/office/powerpoint/2010/main" val="810523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300"/>
              </a:lnSpc>
              <a:spcBef>
                <a:spcPts val="600"/>
              </a:spcBef>
              <a:spcAft>
                <a:spcPts val="600"/>
              </a:spcAft>
            </a:pP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Science, Technology and Innovation </a:t>
            </a:r>
          </a:p>
          <a:p>
            <a:pPr algn="just">
              <a:lnSpc>
                <a:spcPts val="1300"/>
              </a:lnSpc>
              <a:spcBef>
                <a:spcPts val="600"/>
              </a:spcBef>
              <a:spcAft>
                <a:spcPts val="600"/>
              </a:spcAft>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chapter sets out the expectation that enterprises conduct due diligence to assess and address adverse impacts associated with the development, financing, sale, licensing, trade and use of technology, including gathering and using data, as well as scientific research and innovation. Main updates include:</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endPar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conduct risk-based due diligence</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on actual and potential adverse impacts related to science, technology and innovation, including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development, financing, sale, licensing, trade and use of technology</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including gathering and using data, as well as scientific research and innovation;</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Noting that under the Guidelines,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science</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is understood as including, among other issues, research and exploration. Technology is understood to include digital technology, non-digital technology, and digital services, as well as digital ecosystems that facilitate their development and use.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Innovation</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is understood as the process of developing a new or improved product, service or process with the intent of making it available to potential users or bringing it into use by the enterprise.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Data</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is understood to refer to recorded information in structured or unstructured formats, including text, images, sound, and video. </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Noting that due diligence should take into account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known or reasonably foreseeable circumstances related to the use of the product or service</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provided in accordance with its intended purpose, or under conditions of reasonably foreseeable improper use or misuse, which may give rise to adverse impacts;</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Encouraging adoption, throughout the data value cycle, of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responsible data governance</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including codes of conduct, ethical principles, rules regarding manipulation and coercion of consumers, and privacy and data protection norms;</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Encouraging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transfer and diffusion of technology by enterprises</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on voluntary, safe, secure and mutually agreed terms with due regard to the protection of intellectual property rights, confidentiality obligations, privacy, personal data protection, export controls and non-discrimination principles;</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make efforts to identify situations where certain actors may seek to benefit from technology transfer in order to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misuse civilian technology</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Noting that enterprises should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conduct digital security risk management</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 a manner that is consistent with the other chapters of the Guidelines;</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in all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activities concerning children and youth</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participation in, or engagement with the digital environment, enterprises should take into account, as appropriate, the child’s best interests as a primary consideration.</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14</a:t>
            </a:fld>
            <a:endParaRPr lang="en-US"/>
          </a:p>
        </p:txBody>
      </p:sp>
    </p:spTree>
    <p:extLst>
      <p:ext uri="{BB962C8B-B14F-4D97-AF65-F5344CB8AC3E}">
        <p14:creationId xmlns:p14="http://schemas.microsoft.com/office/powerpoint/2010/main" val="2180491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ts val="1300"/>
              </a:lnSpc>
              <a:spcBef>
                <a:spcPts val="600"/>
              </a:spcBef>
              <a:spcAft>
                <a:spcPts val="600"/>
              </a:spcAft>
              <a:buFont typeface="+mj-lt"/>
              <a:buNone/>
            </a:pP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Competition</a:t>
            </a:r>
          </a:p>
          <a:p>
            <a:pPr marL="0" marR="0" lvl="0" indent="0" algn="just" defTabSz="914400" rtl="0" eaLnBrk="1" fontAlgn="auto" latinLnBrk="0" hangingPunct="1">
              <a:lnSpc>
                <a:spcPts val="1300"/>
              </a:lnSpc>
              <a:spcBef>
                <a:spcPts val="600"/>
              </a:spcBef>
              <a:spcAft>
                <a:spcPts val="600"/>
              </a:spcAft>
              <a:buClrTx/>
              <a:buSzTx/>
              <a:buFont typeface="+mj-lt"/>
              <a:buNone/>
              <a:tabLst/>
              <a:defRPr/>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chapter calls on domestic and multinational enterprises to carry out their activities in a manner consistent with applicable competition laws and regulations, taking into account the competition laws of all jurisdictions in which the activities may have anti-competitive effects. Updates include:</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endPar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Recognising that credible </a:t>
            </a: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responsible business conduct initiatives</a:t>
            </a: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are not inherently in tension with the purposes of competition law and typically collaboration in such initiatives will not be in breach of such laws.</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Noting that enterprises may be </a:t>
            </a: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subject to competition law when buying labour input</a:t>
            </a: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from workers in a similar way as when buying other goods and services and that in such cases enterprises should ensure they comply with applicable laws in their recruitment and employment policies, and when planning mergers and acquisitions.</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7CF0676-D282-42BC-BCA7-F81A82DEF4C2}" type="slidenum">
              <a:rPr lang="en-US" smtClean="0"/>
              <a:t>15</a:t>
            </a:fld>
            <a:endParaRPr lang="en-US"/>
          </a:p>
        </p:txBody>
      </p:sp>
    </p:spTree>
    <p:extLst>
      <p:ext uri="{BB962C8B-B14F-4D97-AF65-F5344CB8AC3E}">
        <p14:creationId xmlns:p14="http://schemas.microsoft.com/office/powerpoint/2010/main" val="3054116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ts val="1300"/>
              </a:lnSpc>
              <a:spcBef>
                <a:spcPts val="600"/>
              </a:spcBef>
              <a:spcAft>
                <a:spcPts val="600"/>
              </a:spcAft>
              <a:buFont typeface="+mj-lt"/>
              <a:buNone/>
            </a:pP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Taxation</a:t>
            </a:r>
          </a:p>
          <a:p>
            <a:pPr marL="0" marR="0" lvl="0" indent="0" algn="just" defTabSz="914400" rtl="0" eaLnBrk="1" fontAlgn="auto" latinLnBrk="0" hangingPunct="1">
              <a:lnSpc>
                <a:spcPts val="1300"/>
              </a:lnSpc>
              <a:spcBef>
                <a:spcPts val="600"/>
              </a:spcBef>
              <a:spcAft>
                <a:spcPts val="600"/>
              </a:spcAft>
              <a:buClrTx/>
              <a:buSzTx/>
              <a:buFont typeface="+mj-lt"/>
              <a:buNone/>
              <a:tabLst/>
              <a:defRPr/>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chapter calls on enterprises to comply with both the letter and spirit of tax laws and regulations of the countries in which they operate and make timely tax payments. Updates include:</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endPar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Recognising the transparency-related provisions of the </a:t>
            </a: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OECD/G20 Inclusive Framework on Base Erosion and Profit Shifting</a:t>
            </a: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(BEPS) project; </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Reflecting updates to the </a:t>
            </a: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transfer pricing guidelines</a:t>
            </a: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noting the importance of the Multilateral Convention to Implement Tax Treaty Related Measures to Prevent Base Erosion and Profit Shifting. </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7CF0676-D282-42BC-BCA7-F81A82DEF4C2}" type="slidenum">
              <a:rPr lang="en-US" smtClean="0"/>
              <a:t>16</a:t>
            </a:fld>
            <a:endParaRPr lang="en-US"/>
          </a:p>
        </p:txBody>
      </p:sp>
    </p:spTree>
    <p:extLst>
      <p:ext uri="{BB962C8B-B14F-4D97-AF65-F5344CB8AC3E}">
        <p14:creationId xmlns:p14="http://schemas.microsoft.com/office/powerpoint/2010/main" val="85417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National Contact Points for Responsible Business Conduct</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(NCPs) are agencies established by governments.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Their mandate is twofold: to promote the OECD Guidelines for Multinational Enterprises, and related due diligence guidance, and to handle cases (referred to as “specific instances”) as a non-judicial grievance mechanism.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All 51 governments adhering to the Guidelines</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have the legal obligation to set up an NCP. The Guidelines remain the only international instrument on responsible business conduct that includes a national implementation mechanism.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Promotional activities include: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Websites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r-FR" sz="1800" dirty="0">
                <a:solidFill>
                  <a:prstClr val="white"/>
                </a:solidFill>
                <a:latin typeface="Arial"/>
              </a:rPr>
              <a:t>Trainings/workshops/</a:t>
            </a:r>
            <a:r>
              <a:rPr lang="fr-FR" sz="1800" dirty="0" err="1">
                <a:solidFill>
                  <a:prstClr val="white"/>
                </a:solidFill>
                <a:latin typeface="Arial"/>
              </a:rPr>
              <a:t>events</a:t>
            </a:r>
            <a:endParaRPr lang="en-GB" sz="1800" dirty="0">
              <a:solidFill>
                <a:prstClr val="white"/>
              </a:solidFill>
              <a:latin typeface="Arial"/>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800" dirty="0">
                <a:solidFill>
                  <a:prstClr val="white"/>
                </a:solidFill>
                <a:effectLst/>
                <a:latin typeface="Arial"/>
                <a:ea typeface="Arial" panose="020B0604020202020204" pitchFamily="34" charset="0"/>
                <a:cs typeface="Times New Roman" panose="02020603050405020304" pitchFamily="18" charset="0"/>
              </a:rPr>
              <a:t>Development of informational materials such as flyers</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GB" sz="1800" dirty="0">
              <a:solidFill>
                <a:prstClr val="white"/>
              </a:solidFill>
              <a:effectLst/>
              <a:latin typeface="Arial"/>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prstClr val="white"/>
                </a:solidFill>
                <a:effectLst/>
                <a:latin typeface="Arial"/>
                <a:ea typeface="Arial" panose="020B0604020202020204" pitchFamily="34" charset="0"/>
                <a:cs typeface="Times New Roman" panose="02020603050405020304" pitchFamily="18" charset="0"/>
              </a:rPr>
              <a:t>As a grievance mechanism: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prstClr val="white"/>
                </a:solidFill>
                <a:effectLst/>
                <a:latin typeface="Arial"/>
                <a:ea typeface="Arial" panose="020B0604020202020204" pitchFamily="34" charset="0"/>
                <a:cs typeface="Times New Roman" panose="02020603050405020304" pitchFamily="18" charset="0"/>
              </a:rPr>
              <a:t>- Non-judicial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Handled 650 cases since 2000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Cases relate to over 100 countries and territories </a:t>
            </a:r>
          </a:p>
          <a:p>
            <a:endParaRPr lang="en-GB" dirty="0"/>
          </a:p>
          <a:p>
            <a:r>
              <a:rPr lang="en-GB" dirty="0"/>
              <a:t>In addition to those two main responsibilities, NCPs can also lend their support to their government‘s efforts in the development, implementation and coherence of public policies to promote RBC. In this role, NCPs may provide data and expertise with a view to legislations on due diligence, or play a role in developing a National Action Plan on RBC or on Business and Human Rights.</a:t>
            </a:r>
          </a:p>
          <a:p>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17</a:t>
            </a:fld>
            <a:endParaRPr lang="en-US"/>
          </a:p>
        </p:txBody>
      </p:sp>
    </p:spTree>
    <p:extLst>
      <p:ext uri="{BB962C8B-B14F-4D97-AF65-F5344CB8AC3E}">
        <p14:creationId xmlns:p14="http://schemas.microsoft.com/office/powerpoint/2010/main" val="1612796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300"/>
              </a:lnSpc>
              <a:spcBef>
                <a:spcPts val="600"/>
              </a:spcBef>
              <a:spcAft>
                <a:spcPts val="600"/>
              </a:spcAft>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updates to the Procedures seek to achieve </a:t>
            </a:r>
            <a:r>
              <a:rPr lang="en-GB"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three main objectives</a:t>
            </a: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Aft>
                <a:spcPts val="300"/>
              </a:spcAft>
              <a:buClr>
                <a:srgbClr val="4E81BD"/>
              </a:buClr>
              <a:buFont typeface="Symbol" panose="05050102010706020507" pitchFamily="18" charset="2"/>
              <a:buChar char=""/>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Improving functional equivalence in the NCP network, meaning that all NCPs operate with an equivalent degree of effectiveness regardless of their structure</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Aft>
                <a:spcPts val="300"/>
              </a:spcAft>
              <a:buClr>
                <a:srgbClr val="4E81BD"/>
              </a:buClr>
              <a:buFont typeface="Symbol" panose="05050102010706020507" pitchFamily="18" charset="2"/>
              <a:buChar char=""/>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the NCP mandate and reinforcing NCP authority</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Aft>
                <a:spcPts val="300"/>
              </a:spcAft>
              <a:buClr>
                <a:srgbClr val="4E81BD"/>
              </a:buClr>
              <a:buFont typeface="Symbol" panose="05050102010706020507" pitchFamily="18" charset="2"/>
              <a:buChar char=""/>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Ensuring effective and efficient handling of grievances, which are called “specific instances” in NCP jargon</a:t>
            </a:r>
          </a:p>
          <a:p>
            <a:pPr marL="342900" lvl="0" indent="-342900" algn="just">
              <a:lnSpc>
                <a:spcPts val="1300"/>
              </a:lnSpc>
              <a:spcAft>
                <a:spcPts val="300"/>
              </a:spcAft>
              <a:buClr>
                <a:srgbClr val="4E81BD"/>
              </a:buClr>
              <a:buFont typeface="Symbol" panose="05050102010706020507" pitchFamily="18" charset="2"/>
              <a:buChar char=""/>
            </a:pPr>
            <a:endPar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Aft>
                <a:spcPts val="300"/>
              </a:spcAft>
              <a:buClr>
                <a:srgbClr val="4E81BD"/>
              </a:buClr>
              <a:buFont typeface="Symbol" panose="05050102010706020507" pitchFamily="18" charset="2"/>
              <a:buNone/>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 addition, National Contact Points are now known as National Contact Points for Responsible Business Conduct.</a:t>
            </a:r>
          </a:p>
          <a:p>
            <a:pPr marL="342900" lvl="0" indent="-342900" algn="just">
              <a:lnSpc>
                <a:spcPts val="1300"/>
              </a:lnSpc>
              <a:spcAft>
                <a:spcPts val="300"/>
              </a:spcAft>
              <a:buClr>
                <a:srgbClr val="4E81BD"/>
              </a:buClr>
              <a:buFont typeface="Symbol" panose="05050102010706020507" pitchFamily="18" charset="2"/>
              <a:buChar char=""/>
            </a:pPr>
            <a:endParaRPr lang="en-GB" sz="1800" b="1" dirty="0">
              <a:solidFill>
                <a:srgbClr val="000000"/>
              </a:solidFill>
              <a:effectLst/>
              <a:latin typeface="Arial" panose="020B0604020202020204" pitchFamily="34" charset="0"/>
              <a:ea typeface="Dotum" panose="020B0600000101010101" pitchFamily="34" charset="-127"/>
              <a:cs typeface="Times New Roman" panose="02020603050405020304" pitchFamily="18" charset="0"/>
            </a:endParaRPr>
          </a:p>
          <a:p>
            <a:pPr marL="0" lvl="0" indent="0" algn="just">
              <a:lnSpc>
                <a:spcPts val="1300"/>
              </a:lnSpc>
              <a:spcAft>
                <a:spcPts val="300"/>
              </a:spcAft>
              <a:buClr>
                <a:srgbClr val="4E81BD"/>
              </a:buClr>
              <a:buFont typeface="Symbol" panose="05050102010706020507" pitchFamily="18" charset="2"/>
              <a:buNone/>
            </a:pPr>
            <a:r>
              <a:rPr lang="en-GB" sz="1200" b="1" dirty="0">
                <a:solidFill>
                  <a:srgbClr val="4E81BD"/>
                </a:solidFill>
                <a:effectLst/>
                <a:latin typeface="Arial Narrow" panose="020B0606020202030204" pitchFamily="34" charset="0"/>
                <a:ea typeface="Dotum" panose="020B0600000101010101" pitchFamily="34" charset="-127"/>
                <a:cs typeface="Times New Roman" panose="02020603050405020304" pitchFamily="18" charset="0"/>
              </a:rPr>
              <a:t>Functional equivalence</a:t>
            </a:r>
            <a:endParaRPr lang="en-US" sz="1200" b="1" dirty="0">
              <a:solidFill>
                <a:srgbClr val="4E81BD"/>
              </a:solidFill>
              <a:effectLst/>
              <a:latin typeface="Arial" panose="020B0604020202020204" pitchFamily="34" charset="0"/>
              <a:ea typeface="Dotum" panose="020B0600000101010101" pitchFamily="34" charset="-127"/>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Inclusion of a </a:t>
            </a:r>
            <a:r>
              <a:rPr lang="en-GB"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definition of functional equivalence</a:t>
            </a: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for all NCPs, meaning that they should operate with an equivalent degree of effectiveness through achieving the </a:t>
            </a:r>
            <a:r>
              <a:rPr lang="en-GB"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core effectiveness criteria</a:t>
            </a: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of:</a:t>
            </a:r>
            <a:r>
              <a:rPr lang="en-GB" sz="1800" dirty="0">
                <a:effectLst/>
                <a:latin typeface="Arial" panose="020B0604020202020204" pitchFamily="34" charset="0"/>
                <a:ea typeface="Arial" panose="020B0604020202020204" pitchFamily="34" charset="0"/>
                <a:cs typeface="Times New Roman" panose="02020603050405020304" pitchFamily="18" charset="0"/>
              </a:rPr>
              <a:t>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Visibility</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Accessibility</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Transparency</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Accountability</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Impartiality and equitability</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Predictability</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Compatibility with the Guidelines</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Stronger requirements on Adherents to </a:t>
            </a:r>
            <a:r>
              <a:rPr lang="en-GB"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make available human and financial resources</a:t>
            </a: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to their NCPs so that they can fulfil their responsibilities in a way that fully meets the core effectiveness criteria, taking into account internal budget capacity and practices; and recommendation to provide NCPs with such resources as part of a </a:t>
            </a:r>
            <a:r>
              <a:rPr lang="en-GB"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dedicated budget</a:t>
            </a: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GB"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where appropriate;</a:t>
            </a:r>
            <a:r>
              <a:rPr lang="en-GB" sz="1800" dirty="0">
                <a:effectLst/>
                <a:latin typeface="Arial" panose="020B0604020202020204" pitchFamily="34" charset="0"/>
                <a:ea typeface="Arial" panose="020B0604020202020204" pitchFamily="34" charset="0"/>
                <a:cs typeface="Times New Roman" panose="02020603050405020304" pitchFamily="18" charset="0"/>
              </a:rPr>
              <a:t>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New provisions to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increase stakeholder confidence </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in NCPs, including an expectation to develop and maintain meaningful relations and engage with stakeholders, and a recommendation to include representatives of stakeholders in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advisory or oversight bodies</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where useful to assist the NCP in its tasks;</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Creation of a mechanism whereby the Investment Committee can make recommendations to an Adherent whose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NCP has manifestly not been operating in a way consistent with the Procedures</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Replacement of the current system of voluntary NCP peer reviews with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mandatory periodic peer reviews</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subject to modalities to be adopted by the WPRBC</a:t>
            </a:r>
          </a:p>
          <a:p>
            <a:pPr marL="0" lvl="0" indent="0" algn="just">
              <a:lnSpc>
                <a:spcPts val="1300"/>
              </a:lnSpc>
              <a:spcBef>
                <a:spcPts val="600"/>
              </a:spcBef>
              <a:spcAft>
                <a:spcPts val="600"/>
              </a:spcAft>
              <a:buFont typeface="+mj-lt"/>
              <a:buNone/>
            </a:pPr>
            <a:endParaRPr lang="en-GB" sz="1100" b="1" dirty="0">
              <a:solidFill>
                <a:srgbClr val="000000"/>
              </a:solidFill>
              <a:effectLst/>
              <a:latin typeface="Arial Narrow" panose="020B0606020202030204" pitchFamily="34" charset="0"/>
              <a:ea typeface="Dotum" panose="020B0600000101010101" pitchFamily="34" charset="-127"/>
              <a:cs typeface="Times New Roman" panose="02020603050405020304" pitchFamily="18" charset="0"/>
            </a:endParaRPr>
          </a:p>
          <a:p>
            <a:pPr marL="0" lvl="0" indent="0" algn="just">
              <a:lnSpc>
                <a:spcPts val="1300"/>
              </a:lnSpc>
              <a:spcAft>
                <a:spcPts val="300"/>
              </a:spcAft>
              <a:buClr>
                <a:srgbClr val="4E81BD"/>
              </a:buClr>
              <a:buFont typeface="Symbol" panose="05050102010706020507" pitchFamily="18" charset="2"/>
              <a:buNone/>
            </a:pP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7CF0676-D282-42BC-BCA7-F81A82DEF4C2}" type="slidenum">
              <a:rPr lang="en-US" smtClean="0"/>
              <a:t>18</a:t>
            </a:fld>
            <a:endParaRPr lang="en-US"/>
          </a:p>
        </p:txBody>
      </p:sp>
    </p:spTree>
    <p:extLst>
      <p:ext uri="{BB962C8B-B14F-4D97-AF65-F5344CB8AC3E}">
        <p14:creationId xmlns:p14="http://schemas.microsoft.com/office/powerpoint/2010/main" val="381464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ts val="1300"/>
              </a:lnSpc>
              <a:spcBef>
                <a:spcPts val="600"/>
              </a:spcBef>
              <a:spcAft>
                <a:spcPts val="600"/>
              </a:spcAft>
              <a:buFont typeface="+mj-lt"/>
              <a:buNone/>
            </a:pPr>
            <a:r>
              <a:rPr lang="en-GB" sz="1200" b="1" dirty="0">
                <a:solidFill>
                  <a:srgbClr val="4E81BD"/>
                </a:solidFill>
                <a:effectLst/>
                <a:latin typeface="Arial Narrow" panose="020B0606020202030204" pitchFamily="34" charset="0"/>
                <a:ea typeface="Dotum" panose="020B0600000101010101" pitchFamily="34" charset="-127"/>
                <a:cs typeface="Times New Roman" panose="02020603050405020304" pitchFamily="18" charset="0"/>
              </a:rPr>
              <a:t>Mandate and authority</a:t>
            </a:r>
            <a:endParaRPr lang="en-US" sz="1200" b="1" dirty="0">
              <a:solidFill>
                <a:srgbClr val="4E81BD"/>
              </a:solidFill>
              <a:effectLst/>
              <a:latin typeface="Arial" panose="020B0604020202020204" pitchFamily="34" charset="0"/>
              <a:ea typeface="Dotum" panose="020B0600000101010101" pitchFamily="34" charset="-127"/>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Clarification of the description of the mandate of NCPs in respect of specific instances as that of a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non-judicial grievance mechanism</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and strengthening of their authority to deliver that mandate through the addition of provisions:</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Recommending that NCPs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make recommendations</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where no agreement was reached by the parties;</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Recommending that NCPs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follow up</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on the implementation of recommendations or, if any, the agreement reached by the parties, and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publish a follow-up statement</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Giving NCPs the possibility to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set out their views</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in its final statement on whether the enterprise observed the Guidelines and to inform relevant government agencies of the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good faith engagement</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or absence thereof, of the parties, where appropriate.</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Addition of the possibility for NCPs to support efforts by their government to develop, implement, and foster coherence of</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public policies to promote responsible business conduct</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New language to strengthen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NCPs’ role in promoting the Guidelines</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including a recommendation to also promote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OECD due diligence guidance</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as well as their own mandate and activities.</a:t>
            </a:r>
            <a:endParaRPr lang="en-GB" sz="1100" b="1" dirty="0">
              <a:solidFill>
                <a:srgbClr val="000000"/>
              </a:solidFill>
              <a:effectLst/>
              <a:latin typeface="Arial Narrow" panose="020B0606020202030204" pitchFamily="34" charset="0"/>
              <a:ea typeface="Dotum" panose="020B0600000101010101" pitchFamily="34" charset="-127"/>
              <a:cs typeface="Times New Roman" panose="02020603050405020304" pitchFamily="18" charset="0"/>
            </a:endParaRPr>
          </a:p>
          <a:p>
            <a:pPr marL="0" lvl="0" indent="0" algn="just">
              <a:lnSpc>
                <a:spcPts val="1300"/>
              </a:lnSpc>
              <a:spcAft>
                <a:spcPts val="300"/>
              </a:spcAft>
              <a:buClr>
                <a:srgbClr val="4E81BD"/>
              </a:buClr>
              <a:buFont typeface="Symbol" panose="05050102010706020507" pitchFamily="18" charset="2"/>
              <a:buNone/>
            </a:pP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7CF0676-D282-42BC-BCA7-F81A82DEF4C2}" type="slidenum">
              <a:rPr lang="en-US" smtClean="0"/>
              <a:t>19</a:t>
            </a:fld>
            <a:endParaRPr lang="en-US"/>
          </a:p>
        </p:txBody>
      </p:sp>
    </p:spTree>
    <p:extLst>
      <p:ext uri="{BB962C8B-B14F-4D97-AF65-F5344CB8AC3E}">
        <p14:creationId xmlns:p14="http://schemas.microsoft.com/office/powerpoint/2010/main" val="3534731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en-GB" sz="1200" b="1" dirty="0">
                <a:solidFill>
                  <a:srgbClr val="000000"/>
                </a:solidFill>
                <a:effectLst/>
                <a:latin typeface="Arial" panose="020B0604020202020204" pitchFamily="34" charset="0"/>
                <a:ea typeface="Dotum" panose="020B0600000101010101" pitchFamily="34" charset="-127"/>
              </a:rPr>
              <a:t>What are the Guidelines?</a:t>
            </a:r>
            <a:r>
              <a:rPr lang="en-GB" sz="1200" dirty="0">
                <a:solidFill>
                  <a:srgbClr val="000000"/>
                </a:solidFill>
                <a:effectLst/>
                <a:latin typeface="Arial" panose="020B0604020202020204" pitchFamily="34" charset="0"/>
                <a:ea typeface="Dotum" panose="020B0600000101010101" pitchFamily="34" charset="-127"/>
              </a:rPr>
              <a:t> The OECD Guidelines for Multinational Enterprises on Responsible Business Conduct (the Guidelines) are recommendations jointly addressed by governments to multinational enterprises to enhance the business contribution to sustainable development and address adverse impacts of business on people, planet, and society. The Guidelines are supported by a unique implementation mechanism, the National Contact Points for Responsible Business Conduct (NCPs), established by governments to further the effectiveness of the Guidelines. </a:t>
            </a:r>
            <a:r>
              <a:rPr lang="en-US" sz="1200" dirty="0">
                <a:solidFill>
                  <a:srgbClr val="000000"/>
                </a:solidFill>
                <a:effectLst/>
                <a:latin typeface="Arial" panose="020B0604020202020204" pitchFamily="34" charset="0"/>
                <a:ea typeface="Dotum" panose="020B0600000101010101" pitchFamily="34" charset="-127"/>
              </a:rPr>
              <a:t> </a:t>
            </a:r>
            <a:endParaRPr lang="en-US" sz="1200" dirty="0">
              <a:effectLst/>
              <a:latin typeface="Times New Roman" panose="02020603050405020304" pitchFamily="18" charset="0"/>
              <a:ea typeface="Times New Roman" panose="02020603050405020304" pitchFamily="18" charset="0"/>
            </a:endParaRPr>
          </a:p>
          <a:p>
            <a:pPr algn="just" fontAlgn="base"/>
            <a:r>
              <a:rPr lang="en-US" sz="1200" dirty="0">
                <a:solidFill>
                  <a:srgbClr val="000000"/>
                </a:solidFill>
                <a:effectLst/>
                <a:latin typeface="Segoe UI" panose="020B05020402040202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algn="just" fontAlgn="base"/>
            <a:r>
              <a:rPr lang="en-GB" sz="1200" b="1" dirty="0">
                <a:solidFill>
                  <a:srgbClr val="000000"/>
                </a:solidFill>
                <a:effectLst/>
                <a:latin typeface="Arial" panose="020B0604020202020204" pitchFamily="34" charset="0"/>
                <a:ea typeface="Dotum" panose="020B0600000101010101" pitchFamily="34" charset="-127"/>
              </a:rPr>
              <a:t>What was the reason for doing the update?</a:t>
            </a:r>
            <a:r>
              <a:rPr lang="en-GB" sz="1200" dirty="0">
                <a:solidFill>
                  <a:srgbClr val="000000"/>
                </a:solidFill>
                <a:effectLst/>
                <a:latin typeface="Arial" panose="020B0604020202020204" pitchFamily="34" charset="0"/>
                <a:ea typeface="Dotum" panose="020B0600000101010101" pitchFamily="34" charset="-127"/>
              </a:rPr>
              <a:t> Since their introduction in 1976, the Guidelines have been updated a number of times to remain fit for purpose in light of societal challenges and the evolving context for international business. The 2023 update reflects a decade of experience since their last update in 2011 and responds to urgent social, environmental, and technological priorities facing societies and businesses. </a:t>
            </a:r>
          </a:p>
          <a:p>
            <a:pPr algn="just" fontAlgn="base"/>
            <a:endParaRPr lang="en-GB" sz="1200" dirty="0">
              <a:solidFill>
                <a:srgbClr val="000000"/>
              </a:solidFill>
              <a:effectLst/>
              <a:latin typeface="Arial" panose="020B0604020202020204" pitchFamily="34" charset="0"/>
              <a:ea typeface="Dotum" panose="020B0600000101010101" pitchFamily="34" charset="-127"/>
            </a:endParaRPr>
          </a:p>
          <a:p>
            <a:pPr algn="l" fontAlgn="ctr"/>
            <a:r>
              <a:rPr lang="en-GB" sz="1800" b="1" dirty="0">
                <a:effectLst/>
                <a:latin typeface="Arial" panose="020B0604020202020204" pitchFamily="34" charset="0"/>
                <a:ea typeface="Times New Roman" panose="02020603050405020304" pitchFamily="18" charset="0"/>
                <a:cs typeface="Arial" panose="020B0604020202020204" pitchFamily="34" charset="0"/>
              </a:rPr>
              <a:t>Are the Guidelines still voluntary?</a:t>
            </a:r>
            <a:r>
              <a:rPr lang="en-GB" sz="1800" dirty="0">
                <a:effectLst/>
                <a:latin typeface="Arial" panose="020B0604020202020204" pitchFamily="34" charset="0"/>
                <a:ea typeface="Times New Roman" panose="02020603050405020304" pitchFamily="18" charset="0"/>
                <a:cs typeface="Arial" panose="020B0604020202020204" pitchFamily="34" charset="0"/>
              </a:rPr>
              <a:t> The Guidelines provide voluntary principles and standards for responsible business conduct consistent with applicable laws and internationally recognised standards. Matters covered by the Guidelines may be the subject of national domestic law and international commitments. The Guidelines outline recommendations on responsible business conduct that may go beyond what enterprises are legally required to comply with. The recommendation from governments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algn="l" fontAlgn="ctr"/>
            <a:r>
              <a:rPr lang="en-GB" sz="1800" dirty="0">
                <a:effectLst/>
                <a:latin typeface="Arial" panose="020B0604020202020204" pitchFamily="34" charset="0"/>
                <a:ea typeface="Times New Roman" panose="02020603050405020304" pitchFamily="18" charset="0"/>
                <a:cs typeface="Arial" panose="020B0604020202020204" pitchFamily="34" charset="0"/>
              </a:rPr>
              <a:t>that enterprises observe the Guidelines is distinct from matters of legal liability and enforcement.</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algn="l" fontAlgn="ctr"/>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algn="l" fontAlgn="ctr"/>
            <a:r>
              <a:rPr lang="en-GB" sz="1800" b="1" dirty="0">
                <a:effectLst/>
                <a:latin typeface="Arial" panose="020B0604020202020204" pitchFamily="34" charset="0"/>
                <a:ea typeface="Times New Roman" panose="02020603050405020304" pitchFamily="18" charset="0"/>
                <a:cs typeface="Arial" panose="020B0604020202020204" pitchFamily="34" charset="0"/>
              </a:rPr>
              <a:t>Are the Guidelines still aligned with other international instruments? </a:t>
            </a:r>
            <a:r>
              <a:rPr lang="en-GB" sz="1800" dirty="0">
                <a:effectLst/>
                <a:latin typeface="Arial" panose="020B0604020202020204" pitchFamily="34" charset="0"/>
                <a:ea typeface="Times New Roman" panose="02020603050405020304" pitchFamily="18" charset="0"/>
                <a:cs typeface="Arial" panose="020B0604020202020204" pitchFamily="34" charset="0"/>
              </a:rPr>
              <a:t>Yes. As before the updated Guidelines remain fully aligned with and complimentary to the UN Guiding Principles on Business and Human Rights and the ILO Tripartite Declaration.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algn="l" fontAlgn="ctr"/>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algn="l" fontAlgn="ctr"/>
            <a:r>
              <a:rPr lang="en-GB" sz="1800" b="1" dirty="0">
                <a:effectLst/>
                <a:latin typeface="Arial" panose="020B0604020202020204" pitchFamily="34" charset="0"/>
                <a:ea typeface="Times New Roman" panose="02020603050405020304" pitchFamily="18" charset="0"/>
                <a:cs typeface="Arial" panose="020B0604020202020204" pitchFamily="34" charset="0"/>
              </a:rPr>
              <a:t>When do the updated Guidelines come into force? </a:t>
            </a:r>
            <a:r>
              <a:rPr lang="en-GB" sz="1800" dirty="0">
                <a:effectLst/>
                <a:latin typeface="Arial" panose="020B0604020202020204" pitchFamily="34" charset="0"/>
                <a:ea typeface="Times New Roman" panose="02020603050405020304" pitchFamily="18" charset="0"/>
                <a:cs typeface="Arial" panose="020B0604020202020204" pitchFamily="34" charset="0"/>
              </a:rPr>
              <a:t>The updated Guidelines, as well as the Decision, came into force on 8 June 2023, on the occasion of the 2023 OECD Ministerial Council Meeting.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7CF0676-D282-42BC-BCA7-F81A82DEF4C2}" type="slidenum">
              <a:rPr lang="en-US" smtClean="0"/>
              <a:t>2</a:t>
            </a:fld>
            <a:endParaRPr lang="en-US"/>
          </a:p>
        </p:txBody>
      </p:sp>
    </p:spTree>
    <p:extLst>
      <p:ext uri="{BB962C8B-B14F-4D97-AF65-F5344CB8AC3E}">
        <p14:creationId xmlns:p14="http://schemas.microsoft.com/office/powerpoint/2010/main" val="791203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ts val="1300"/>
              </a:lnSpc>
              <a:spcBef>
                <a:spcPts val="600"/>
              </a:spcBef>
              <a:spcAft>
                <a:spcPts val="600"/>
              </a:spcAft>
              <a:buFont typeface="+mj-lt"/>
              <a:buNone/>
            </a:pPr>
            <a:r>
              <a:rPr lang="en-GB" sz="2000" b="1" dirty="0">
                <a:solidFill>
                  <a:srgbClr val="4E81BD"/>
                </a:solidFill>
                <a:effectLst/>
                <a:latin typeface="Arial Narrow" panose="020B0606020202030204" pitchFamily="34" charset="0"/>
                <a:ea typeface="Dotum" panose="020B0600000101010101" pitchFamily="34" charset="-127"/>
                <a:cs typeface="Times New Roman" panose="02020603050405020304" pitchFamily="18" charset="0"/>
              </a:rPr>
              <a:t>Specific instances</a:t>
            </a:r>
            <a:endParaRPr lang="en-US" sz="2000" b="1" dirty="0">
              <a:solidFill>
                <a:srgbClr val="4E81BD"/>
              </a:solidFill>
              <a:effectLst/>
              <a:latin typeface="Arial" panose="020B0604020202020204" pitchFamily="34" charset="0"/>
              <a:ea typeface="Dotum" panose="020B0600000101010101" pitchFamily="34" charset="-127"/>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NCPs will </a:t>
            </a:r>
            <a:r>
              <a:rPr lang="en-GB"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publish case-handling procedures</a:t>
            </a: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compatible with the Procedures, and recommendation to consult their stakeholders in developing these case-handling procedures; </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Inclusion of the initial step to the specific instance procedure whereby several NCPs concerned by the same case will </a:t>
            </a:r>
            <a:r>
              <a:rPr lang="en-GB"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coordinate in good faith to choose the lead and supporting NCPs</a:t>
            </a: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creation of new modalities for such coordination; </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Clarification of the </a:t>
            </a:r>
            <a:r>
              <a:rPr lang="en-GB" sz="18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criteria for initial assessment of specific instances</a:t>
            </a: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including a definition of the criterion that issues should be </a:t>
            </a:r>
            <a:r>
              <a:rPr lang="en-GB" sz="18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material</a:t>
            </a: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i.e. relevant to the implementation of the Guidelines, and </a:t>
            </a:r>
            <a:r>
              <a:rPr lang="en-GB" sz="18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substantiated</a:t>
            </a: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i.e. supported by sufficient and credible information; and clarification of how NCPs should interpret whether applicable law and/or </a:t>
            </a:r>
            <a:r>
              <a:rPr lang="en-GB" sz="18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parallel proceedings</a:t>
            </a: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limit the NCP’s ability to contribute to the resolution of the issue and/or the implementation of the Guidelines;</a:t>
            </a:r>
            <a:endPar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Addition of language on the </a:t>
            </a:r>
            <a:r>
              <a:rPr lang="en-GB" sz="18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role of the NCP in good offices</a:t>
            </a: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which includes creating conditions for dialogue and agreement between the parties around a commitment by the enterprise to further the </a:t>
            </a:r>
            <a:r>
              <a:rPr lang="en-GB" sz="18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implementation of the Guidelines in the future</a:t>
            </a: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and, where relevant, address, in accordance with the Guidelines, </a:t>
            </a:r>
            <a:r>
              <a:rPr lang="en-GB" sz="18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adverse impacts that may have occurred</a:t>
            </a: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a:t>
            </a:r>
            <a:endPar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Increased </a:t>
            </a:r>
            <a:r>
              <a:rPr lang="en-GB" sz="18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emphasis on transparency</a:t>
            </a: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of the specific instance process and creation of a process whereby information shared by one party can be kept confidential from the other party while preserving an equitable process; and inclusion of criteria for what information about specific instances can be shared with third parties;</a:t>
            </a:r>
            <a:endPar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Addition of a recommendation that NCPs take all appropriate steps within their capacities to address </a:t>
            </a:r>
            <a:r>
              <a:rPr lang="en-GB" sz="18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risks of reprisals</a:t>
            </a: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against parties to a specific instance.</a:t>
            </a:r>
            <a:endPar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endParaRPr lang="en-GB" sz="1100" b="1" dirty="0">
              <a:solidFill>
                <a:srgbClr val="000000"/>
              </a:solidFill>
              <a:effectLst/>
              <a:latin typeface="Arial Narrow" panose="020B0606020202030204" pitchFamily="34" charset="0"/>
              <a:ea typeface="Dotum" panose="020B0600000101010101" pitchFamily="34" charset="-127"/>
              <a:cs typeface="Times New Roman" panose="02020603050405020304" pitchFamily="18" charset="0"/>
            </a:endParaRPr>
          </a:p>
          <a:p>
            <a:pPr marL="0" lvl="0" indent="0" algn="just">
              <a:lnSpc>
                <a:spcPts val="1300"/>
              </a:lnSpc>
              <a:spcAft>
                <a:spcPts val="300"/>
              </a:spcAft>
              <a:buClr>
                <a:srgbClr val="4E81BD"/>
              </a:buClr>
              <a:buFont typeface="Symbol" panose="05050102010706020507" pitchFamily="18" charset="2"/>
              <a:buNone/>
            </a:pP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7CF0676-D282-42BC-BCA7-F81A82DEF4C2}" type="slidenum">
              <a:rPr lang="en-US" smtClean="0"/>
              <a:t>20</a:t>
            </a:fld>
            <a:endParaRPr lang="en-US"/>
          </a:p>
        </p:txBody>
      </p:sp>
    </p:spTree>
    <p:extLst>
      <p:ext uri="{BB962C8B-B14F-4D97-AF65-F5344CB8AC3E}">
        <p14:creationId xmlns:p14="http://schemas.microsoft.com/office/powerpoint/2010/main" val="425747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rial" panose="020B0604020202020204" pitchFamily="34" charset="0"/>
                <a:ea typeface="Times New Roman" panose="02020603050405020304" pitchFamily="18" charset="0"/>
                <a:cs typeface="Arial" panose="020B0604020202020204" pitchFamily="34" charset="0"/>
              </a:rPr>
              <a:t>Have you made changes to the six-step due diligence framework?</a:t>
            </a:r>
            <a:r>
              <a:rPr lang="en-GB" sz="1800" dirty="0">
                <a:effectLst/>
                <a:latin typeface="Arial" panose="020B0604020202020204" pitchFamily="34" charset="0"/>
                <a:ea typeface="Times New Roman" panose="02020603050405020304" pitchFamily="18" charset="0"/>
                <a:cs typeface="Arial" panose="020B0604020202020204" pitchFamily="34" charset="0"/>
              </a:rPr>
              <a:t> </a:t>
            </a:r>
            <a:r>
              <a:rPr lang="en-GB" sz="1200" dirty="0">
                <a:effectLst/>
                <a:latin typeface="Arial"/>
                <a:ea typeface="Times New Roman" panose="02020603050405020304" pitchFamily="18" charset="0"/>
                <a:cs typeface="Arial"/>
              </a:rPr>
              <a:t>There are no changes to the six-step due diligence framework, which </a:t>
            </a:r>
            <a:r>
              <a:rPr lang="en-GB" dirty="0">
                <a:latin typeface="Arial"/>
                <a:ea typeface="Times New Roman" panose="02020603050405020304" pitchFamily="18" charset="0"/>
                <a:cs typeface="Arial"/>
              </a:rPr>
              <a:t>is</a:t>
            </a:r>
            <a:r>
              <a:rPr lang="en-GB" sz="1200" dirty="0">
                <a:effectLst/>
                <a:latin typeface="Arial"/>
                <a:ea typeface="Times New Roman" panose="02020603050405020304" pitchFamily="18" charset="0"/>
                <a:cs typeface="Arial"/>
              </a:rPr>
              <a:t> the </a:t>
            </a:r>
            <a:r>
              <a:rPr lang="en-GB" dirty="0">
                <a:latin typeface="Arial"/>
                <a:ea typeface="Times New Roman" panose="02020603050405020304" pitchFamily="18" charset="0"/>
                <a:cs typeface="Arial"/>
              </a:rPr>
              <a:t>reference point for</a:t>
            </a:r>
            <a:r>
              <a:rPr lang="en-GB" sz="1200" dirty="0">
                <a:effectLst/>
                <a:latin typeface="Arial"/>
                <a:ea typeface="Times New Roman" panose="02020603050405020304" pitchFamily="18" charset="0"/>
                <a:cs typeface="Arial"/>
              </a:rPr>
              <a:t> </a:t>
            </a:r>
            <a:r>
              <a:rPr lang="en-GB" dirty="0">
                <a:latin typeface="Arial"/>
                <a:ea typeface="Times New Roman" panose="02020603050405020304" pitchFamily="18" charset="0"/>
                <a:cs typeface="Arial"/>
              </a:rPr>
              <a:t>responsible business conduct due</a:t>
            </a:r>
            <a:r>
              <a:rPr lang="en-GB" sz="1200" dirty="0">
                <a:effectLst/>
                <a:latin typeface="Arial"/>
                <a:ea typeface="Times New Roman" panose="02020603050405020304" pitchFamily="18" charset="0"/>
                <a:cs typeface="Arial"/>
              </a:rPr>
              <a:t> diligence </a:t>
            </a:r>
            <a:r>
              <a:rPr lang="en-GB" dirty="0">
                <a:latin typeface="Arial"/>
                <a:ea typeface="Times New Roman" panose="02020603050405020304" pitchFamily="18" charset="0"/>
                <a:cs typeface="Arial"/>
              </a:rPr>
              <a:t>practices for businesses</a:t>
            </a:r>
            <a:r>
              <a:rPr lang="en-GB" sz="1200" dirty="0">
                <a:effectLst/>
                <a:latin typeface="Arial"/>
                <a:ea typeface="Times New Roman" panose="02020603050405020304" pitchFamily="18" charset="0"/>
                <a:cs typeface="Arial"/>
              </a:rPr>
              <a:t> globally. In fact, with the update, the six-step due diligence framework is now better reflected across the substantive chapters of the Guidelines, including in the Disclosure chapter.</a:t>
            </a:r>
            <a:r>
              <a:rPr lang="en-GB" dirty="0">
                <a:latin typeface="Arial"/>
                <a:ea typeface="Times New Roman" panose="02020603050405020304" pitchFamily="18" charset="0"/>
                <a:cs typeface="Arial"/>
              </a:rPr>
              <a:t> Additionally, with the update, the Guideline's general due diligence recommendations now also apply to the chapter on Science, Technology and Innovation.    </a:t>
            </a:r>
            <a:endParaRPr lang="en-GB" dirty="0"/>
          </a:p>
          <a:p>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3</a:t>
            </a:fld>
            <a:endParaRPr lang="en-US"/>
          </a:p>
        </p:txBody>
      </p:sp>
    </p:spTree>
    <p:extLst>
      <p:ext uri="{BB962C8B-B14F-4D97-AF65-F5344CB8AC3E}">
        <p14:creationId xmlns:p14="http://schemas.microsoft.com/office/powerpoint/2010/main" val="4157903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defRPr/>
            </a:pPr>
            <a:r>
              <a:rPr lang="en-GB" sz="1200" b="1" dirty="0">
                <a:solidFill>
                  <a:srgbClr val="000000"/>
                </a:solidFill>
                <a:effectLst/>
                <a:latin typeface="Arial"/>
                <a:ea typeface="Dotum"/>
                <a:cs typeface="Arial"/>
              </a:rPr>
              <a:t>How was the </a:t>
            </a:r>
            <a:r>
              <a:rPr lang="en-GB" b="1" dirty="0">
                <a:solidFill>
                  <a:srgbClr val="000000"/>
                </a:solidFill>
                <a:latin typeface="Arial"/>
                <a:ea typeface="Dotum"/>
                <a:cs typeface="Arial"/>
              </a:rPr>
              <a:t>update </a:t>
            </a:r>
            <a:r>
              <a:rPr lang="en-GB" sz="1200" b="1" dirty="0">
                <a:solidFill>
                  <a:srgbClr val="000000"/>
                </a:solidFill>
                <a:effectLst/>
                <a:latin typeface="Arial"/>
                <a:ea typeface="Dotum"/>
                <a:cs typeface="Arial"/>
              </a:rPr>
              <a:t>conducted? </a:t>
            </a:r>
            <a:r>
              <a:rPr lang="en-GB" sz="1200" dirty="0">
                <a:solidFill>
                  <a:srgbClr val="000000"/>
                </a:solidFill>
                <a:effectLst/>
                <a:latin typeface="Arial"/>
                <a:ea typeface="Dotum"/>
                <a:cs typeface="Arial"/>
              </a:rPr>
              <a:t>The update was conducted by the 51 Adherents to the OECD Declaration on International Investment and Multinational Enterprises and the European Union in the OECD Working Party on Responsible Business Conduct and the OECD Investment Committee. The update benefitted from close involvement of the institutional stakeholders </a:t>
            </a:r>
            <a:r>
              <a:rPr lang="en-GB" sz="1200" i="1" dirty="0">
                <a:solidFill>
                  <a:srgbClr val="000000"/>
                </a:solidFill>
                <a:effectLst/>
                <a:latin typeface="Arial"/>
                <a:ea typeface="Dotum"/>
                <a:cs typeface="Arial"/>
              </a:rPr>
              <a:t>Business at OECD</a:t>
            </a:r>
            <a:r>
              <a:rPr lang="en-GB" sz="1200" dirty="0">
                <a:solidFill>
                  <a:srgbClr val="000000"/>
                </a:solidFill>
                <a:effectLst/>
                <a:latin typeface="Arial"/>
                <a:ea typeface="Dotum"/>
                <a:cs typeface="Arial"/>
              </a:rPr>
              <a:t>, the </a:t>
            </a:r>
            <a:r>
              <a:rPr lang="en-GB" sz="1200" i="1" dirty="0">
                <a:solidFill>
                  <a:srgbClr val="000000"/>
                </a:solidFill>
                <a:effectLst/>
                <a:latin typeface="Arial"/>
                <a:ea typeface="Dotum"/>
                <a:cs typeface="Arial"/>
              </a:rPr>
              <a:t>Trade Union Advisory Committee to the OECD</a:t>
            </a:r>
            <a:r>
              <a:rPr lang="en-GB" sz="1200" dirty="0">
                <a:solidFill>
                  <a:srgbClr val="000000"/>
                </a:solidFill>
                <a:effectLst/>
                <a:latin typeface="Arial"/>
                <a:ea typeface="Dotum"/>
                <a:cs typeface="Arial"/>
              </a:rPr>
              <a:t>, and </a:t>
            </a:r>
            <a:r>
              <a:rPr lang="en-GB" sz="1200" i="1" dirty="0">
                <a:solidFill>
                  <a:srgbClr val="000000"/>
                </a:solidFill>
                <a:effectLst/>
                <a:latin typeface="Arial"/>
                <a:ea typeface="Dotum"/>
                <a:cs typeface="Arial"/>
              </a:rPr>
              <a:t>OECD Watch</a:t>
            </a:r>
            <a:r>
              <a:rPr lang="en-GB" sz="1200" dirty="0">
                <a:solidFill>
                  <a:srgbClr val="000000"/>
                </a:solidFill>
                <a:effectLst/>
                <a:latin typeface="Arial"/>
                <a:ea typeface="Dotum"/>
                <a:cs typeface="Arial"/>
              </a:rPr>
              <a:t>, representing the views of millions of businesses, workers, and civil society members globally. The process also included two public consultations open to interested stakeholders from all countries. </a:t>
            </a:r>
            <a:r>
              <a:rPr lang="en-US" sz="1200" dirty="0">
                <a:solidFill>
                  <a:srgbClr val="000000"/>
                </a:solidFill>
                <a:effectLst/>
                <a:latin typeface="Arial"/>
                <a:ea typeface="Dotum"/>
                <a:cs typeface="Arial"/>
              </a:rPr>
              <a:t> </a:t>
            </a:r>
            <a:r>
              <a:rPr lang="en-GB" dirty="0">
                <a:latin typeface="Arial"/>
                <a:ea typeface="Dotum"/>
                <a:cs typeface="Arial"/>
              </a:rPr>
              <a:t>  </a:t>
            </a:r>
          </a:p>
          <a:p>
            <a:pPr algn="just" fontAlgn="base">
              <a:defRPr/>
            </a:pPr>
            <a:endParaRPr lang="en-GB" sz="1200" dirty="0">
              <a:effectLst/>
              <a:latin typeface="Arial"/>
              <a:ea typeface="Dotum"/>
              <a:cs typeface="Arial"/>
            </a:endParaRPr>
          </a:p>
          <a:p>
            <a:pPr marL="0" marR="0" lvl="0" indent="0" algn="just" defTabSz="914400" rtl="0" eaLnBrk="1" fontAlgn="base" latinLnBrk="0" hangingPunct="1">
              <a:lnSpc>
                <a:spcPct val="100000"/>
              </a:lnSpc>
              <a:spcBef>
                <a:spcPts val="0"/>
              </a:spcBef>
              <a:spcAft>
                <a:spcPts val="0"/>
              </a:spcAft>
              <a:buClrTx/>
              <a:buSzTx/>
              <a:buFontTx/>
              <a:buNone/>
              <a:tabLst/>
              <a:defRPr/>
            </a:pPr>
            <a:r>
              <a:rPr lang="en-GB" sz="1200" dirty="0">
                <a:solidFill>
                  <a:srgbClr val="000000"/>
                </a:solidFill>
                <a:effectLst/>
                <a:latin typeface="Arial" panose="020B0604020202020204" pitchFamily="34" charset="0"/>
                <a:ea typeface="Dotum" panose="020B0600000101010101" pitchFamily="34" charset="-127"/>
              </a:rPr>
              <a:t>The targeted update has been guided by a set of parameters as set out here. </a:t>
            </a:r>
            <a:endParaRPr lang="en-US" sz="1200" dirty="0">
              <a:effectLst/>
              <a:latin typeface="Dotum"/>
              <a:ea typeface="Dotum"/>
            </a:endParaRPr>
          </a:p>
          <a:p>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4</a:t>
            </a:fld>
            <a:endParaRPr lang="en-US"/>
          </a:p>
        </p:txBody>
      </p:sp>
    </p:spTree>
    <p:extLst>
      <p:ext uri="{BB962C8B-B14F-4D97-AF65-F5344CB8AC3E}">
        <p14:creationId xmlns:p14="http://schemas.microsoft.com/office/powerpoint/2010/main" val="3214991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en-GB" sz="1800" b="1" dirty="0">
                <a:solidFill>
                  <a:srgbClr val="000000"/>
                </a:solidFill>
                <a:effectLst/>
                <a:latin typeface="Arial" panose="020B0604020202020204" pitchFamily="34" charset="0"/>
                <a:ea typeface="Dotum" panose="020B0600000101010101" pitchFamily="34" charset="-127"/>
              </a:rPr>
              <a:t>What are the updates that have been made?</a:t>
            </a:r>
            <a:r>
              <a:rPr lang="en-GB" sz="1800" dirty="0">
                <a:solidFill>
                  <a:srgbClr val="000000"/>
                </a:solidFill>
                <a:effectLst/>
                <a:latin typeface="Arial" panose="020B0604020202020204" pitchFamily="34" charset="0"/>
                <a:ea typeface="Dotum" panose="020B0600000101010101" pitchFamily="34" charset="-127"/>
              </a:rPr>
              <a:t> Key updates include: </a:t>
            </a:r>
            <a:r>
              <a:rPr lang="en-US" sz="1800" dirty="0">
                <a:solidFill>
                  <a:srgbClr val="000000"/>
                </a:solidFill>
                <a:effectLst/>
                <a:latin typeface="Arial" panose="020B0604020202020204" pitchFamily="34" charset="0"/>
                <a:ea typeface="Dotum" panose="020B0600000101010101" pitchFamily="34" charset="-127"/>
              </a:rPr>
              <a:t> </a:t>
            </a:r>
            <a:endParaRPr lang="en-US" sz="1800" dirty="0">
              <a:effectLst/>
              <a:latin typeface="Times New Roman" panose="02020603050405020304" pitchFamily="18" charset="0"/>
              <a:ea typeface="Times New Roman" panose="02020603050405020304" pitchFamily="18" charset="0"/>
            </a:endParaRPr>
          </a:p>
          <a:p>
            <a:pPr algn="just" fontAlgn="base"/>
            <a:r>
              <a:rPr lang="en-US" sz="1800" dirty="0">
                <a:solidFill>
                  <a:srgbClr val="000000"/>
                </a:solidFill>
                <a:effectLst/>
                <a:latin typeface="Segoe UI" panose="020B0502040204020203"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lvl="0" indent="-342900" algn="just" fontAlgn="base">
              <a:spcAft>
                <a:spcPts val="600"/>
              </a:spcAft>
              <a:buSzPts val="1000"/>
              <a:buFont typeface="Symbol" panose="05050102010706020507" pitchFamily="18" charset="2"/>
              <a:buChar char=""/>
              <a:tabLst>
                <a:tab pos="3810" algn="l"/>
              </a:tabLst>
            </a:pPr>
            <a:r>
              <a:rPr lang="en-GB" sz="1800" dirty="0">
                <a:solidFill>
                  <a:srgbClr val="000000"/>
                </a:solidFill>
                <a:effectLst/>
                <a:latin typeface="Arial" panose="020B0604020202020204" pitchFamily="34" charset="0"/>
                <a:ea typeface="Dotum" panose="020B0600000101010101" pitchFamily="34" charset="-127"/>
              </a:rPr>
              <a:t>Recommendations for enterprises to align with internationally agreed goals on </a:t>
            </a:r>
            <a:r>
              <a:rPr lang="en-GB" sz="1800" b="1" dirty="0">
                <a:solidFill>
                  <a:srgbClr val="000000"/>
                </a:solidFill>
                <a:effectLst/>
                <a:latin typeface="Arial" panose="020B0604020202020204" pitchFamily="34" charset="0"/>
                <a:ea typeface="Dotum" panose="020B0600000101010101" pitchFamily="34" charset="-127"/>
              </a:rPr>
              <a:t>climate change and biodiversity</a:t>
            </a:r>
            <a:r>
              <a:rPr lang="en-US" sz="1800" b="1" dirty="0">
                <a:solidFill>
                  <a:srgbClr val="000000"/>
                </a:solidFill>
                <a:effectLst/>
                <a:latin typeface="Arial" panose="020B0604020202020204" pitchFamily="34" charset="0"/>
                <a:ea typeface="Dotum" panose="020B0600000101010101" pitchFamily="34" charset="-127"/>
              </a:rPr>
              <a:t> </a:t>
            </a:r>
            <a:endParaRPr lang="en-US" sz="1800" dirty="0">
              <a:effectLst/>
              <a:latin typeface="Times New Roman" panose="02020603050405020304" pitchFamily="18" charset="0"/>
              <a:ea typeface="Times New Roman" panose="02020603050405020304" pitchFamily="18" charset="0"/>
            </a:endParaRPr>
          </a:p>
          <a:p>
            <a:pPr marL="342900" lvl="0" indent="-342900" algn="just" fontAlgn="base">
              <a:spcAft>
                <a:spcPts val="600"/>
              </a:spcAft>
              <a:buSzPts val="1000"/>
              <a:buFont typeface="Symbol" panose="05050102010706020507" pitchFamily="18" charset="2"/>
              <a:buChar char=""/>
              <a:tabLst>
                <a:tab pos="3810" algn="l"/>
              </a:tabLst>
            </a:pPr>
            <a:r>
              <a:rPr lang="en-GB" sz="1800" dirty="0">
                <a:solidFill>
                  <a:srgbClr val="000000"/>
                </a:solidFill>
                <a:effectLst/>
                <a:latin typeface="Arial" panose="020B0604020202020204" pitchFamily="34" charset="0"/>
                <a:ea typeface="Dotum" panose="020B0600000101010101" pitchFamily="34" charset="-127"/>
              </a:rPr>
              <a:t>Recommendations for risk-based due diligence on the development, financing, sale, licensing, trade and use of </a:t>
            </a:r>
            <a:r>
              <a:rPr lang="en-GB" sz="1800" b="1" dirty="0">
                <a:solidFill>
                  <a:srgbClr val="000000"/>
                </a:solidFill>
                <a:effectLst/>
                <a:latin typeface="Arial" panose="020B0604020202020204" pitchFamily="34" charset="0"/>
                <a:ea typeface="Dotum" panose="020B0600000101010101" pitchFamily="34" charset="-127"/>
              </a:rPr>
              <a:t>technology, including gathering and using data</a:t>
            </a:r>
            <a:r>
              <a:rPr lang="en-US" sz="1800" dirty="0">
                <a:solidFill>
                  <a:srgbClr val="000000"/>
                </a:solidFill>
                <a:effectLst/>
                <a:latin typeface="Arial" panose="020B0604020202020204" pitchFamily="34" charset="0"/>
                <a:ea typeface="Dotum" panose="020B0600000101010101" pitchFamily="34" charset="-127"/>
              </a:rPr>
              <a:t> </a:t>
            </a:r>
            <a:endParaRPr lang="en-US" sz="1800" dirty="0">
              <a:effectLst/>
              <a:latin typeface="Times New Roman" panose="02020603050405020304" pitchFamily="18" charset="0"/>
              <a:ea typeface="Times New Roman" panose="02020603050405020304" pitchFamily="18" charset="0"/>
            </a:endParaRPr>
          </a:p>
          <a:p>
            <a:pPr marL="342900" lvl="0" indent="-342900" algn="just" fontAlgn="base">
              <a:spcAft>
                <a:spcPts val="600"/>
              </a:spcAft>
              <a:buSzPts val="1000"/>
              <a:buFont typeface="Symbol" panose="05050102010706020507" pitchFamily="18" charset="2"/>
              <a:buChar char=""/>
              <a:tabLst>
                <a:tab pos="3810" algn="l"/>
              </a:tabLst>
            </a:pPr>
            <a:r>
              <a:rPr lang="en-GB" sz="1800" dirty="0">
                <a:solidFill>
                  <a:srgbClr val="000000"/>
                </a:solidFill>
                <a:effectLst/>
                <a:latin typeface="Arial" panose="020B0604020202020204" pitchFamily="34" charset="0"/>
                <a:ea typeface="Dotum" panose="020B0600000101010101" pitchFamily="34" charset="-127"/>
              </a:rPr>
              <a:t>Recommendations on how enterprises are expected to conduct due diligence on impacts and business relationships related to the </a:t>
            </a:r>
            <a:r>
              <a:rPr lang="en-GB" sz="1800" b="1" dirty="0">
                <a:solidFill>
                  <a:srgbClr val="000000"/>
                </a:solidFill>
                <a:effectLst/>
                <a:latin typeface="Arial" panose="020B0604020202020204" pitchFamily="34" charset="0"/>
                <a:ea typeface="Dotum" panose="020B0600000101010101" pitchFamily="34" charset="-127"/>
              </a:rPr>
              <a:t>use of their products and services</a:t>
            </a:r>
            <a:r>
              <a:rPr lang="en-US" sz="1800" dirty="0">
                <a:solidFill>
                  <a:srgbClr val="000000"/>
                </a:solidFill>
                <a:effectLst/>
                <a:latin typeface="Arial" panose="020B0604020202020204" pitchFamily="34" charset="0"/>
                <a:ea typeface="Dotum" panose="020B0600000101010101" pitchFamily="34" charset="-127"/>
              </a:rPr>
              <a:t> </a:t>
            </a:r>
            <a:endParaRPr lang="en-US" sz="1800" dirty="0">
              <a:effectLst/>
              <a:latin typeface="Times New Roman" panose="02020603050405020304" pitchFamily="18" charset="0"/>
              <a:ea typeface="Times New Roman" panose="02020603050405020304" pitchFamily="18" charset="0"/>
            </a:endParaRPr>
          </a:p>
          <a:p>
            <a:pPr marL="342900" lvl="0" indent="-342900" algn="just" fontAlgn="base">
              <a:spcAft>
                <a:spcPts val="600"/>
              </a:spcAft>
              <a:buSzPts val="1000"/>
              <a:buFont typeface="Symbol" panose="05050102010706020507" pitchFamily="18" charset="2"/>
              <a:buChar char=""/>
              <a:tabLst>
                <a:tab pos="3810" algn="l"/>
              </a:tabLst>
            </a:pPr>
            <a:r>
              <a:rPr lang="en-GB" sz="1800" dirty="0">
                <a:solidFill>
                  <a:srgbClr val="000000"/>
                </a:solidFill>
                <a:effectLst/>
                <a:latin typeface="Arial" panose="020B0604020202020204" pitchFamily="34" charset="0"/>
                <a:ea typeface="Dotum" panose="020B0600000101010101" pitchFamily="34" charset="-127"/>
              </a:rPr>
              <a:t>Better protection for </a:t>
            </a:r>
            <a:r>
              <a:rPr lang="en-GB" sz="1800" b="1" dirty="0">
                <a:solidFill>
                  <a:srgbClr val="000000"/>
                </a:solidFill>
                <a:effectLst/>
                <a:latin typeface="Arial" panose="020B0604020202020204" pitchFamily="34" charset="0"/>
                <a:ea typeface="Dotum" panose="020B0600000101010101" pitchFamily="34" charset="-127"/>
              </a:rPr>
              <a:t>at-risk persons</a:t>
            </a:r>
            <a:r>
              <a:rPr lang="en-GB" sz="1800" dirty="0">
                <a:solidFill>
                  <a:srgbClr val="000000"/>
                </a:solidFill>
                <a:effectLst/>
                <a:latin typeface="Arial" panose="020B0604020202020204" pitchFamily="34" charset="0"/>
                <a:ea typeface="Dotum" panose="020B0600000101010101" pitchFamily="34" charset="-127"/>
              </a:rPr>
              <a:t> </a:t>
            </a:r>
            <a:r>
              <a:rPr lang="en-GB" sz="1800" b="1" dirty="0">
                <a:solidFill>
                  <a:srgbClr val="000000"/>
                </a:solidFill>
                <a:effectLst/>
                <a:latin typeface="Arial" panose="020B0604020202020204" pitchFamily="34" charset="0"/>
                <a:ea typeface="Dotum" panose="020B0600000101010101" pitchFamily="34" charset="-127"/>
              </a:rPr>
              <a:t>and groups</a:t>
            </a:r>
            <a:r>
              <a:rPr lang="en-GB" sz="1800" dirty="0">
                <a:solidFill>
                  <a:srgbClr val="000000"/>
                </a:solidFill>
                <a:effectLst/>
                <a:latin typeface="Arial" panose="020B0604020202020204" pitchFamily="34" charset="0"/>
                <a:ea typeface="Dotum" panose="020B0600000101010101" pitchFamily="34" charset="-127"/>
              </a:rPr>
              <a:t> including those who raise concerns regarding the conduct of businesses </a:t>
            </a:r>
            <a:r>
              <a:rPr lang="en-US" sz="1800" dirty="0">
                <a:solidFill>
                  <a:srgbClr val="000000"/>
                </a:solidFill>
                <a:effectLst/>
                <a:latin typeface="Arial" panose="020B0604020202020204" pitchFamily="34" charset="0"/>
                <a:ea typeface="Dotum" panose="020B0600000101010101" pitchFamily="34" charset="-127"/>
              </a:rPr>
              <a:t> </a:t>
            </a:r>
            <a:endParaRPr lang="en-US" sz="1800" dirty="0">
              <a:effectLst/>
              <a:latin typeface="Times New Roman" panose="02020603050405020304" pitchFamily="18" charset="0"/>
              <a:ea typeface="Times New Roman" panose="02020603050405020304" pitchFamily="18" charset="0"/>
            </a:endParaRPr>
          </a:p>
          <a:p>
            <a:pPr marL="342900" lvl="0" indent="-342900" algn="just" fontAlgn="base">
              <a:spcAft>
                <a:spcPts val="600"/>
              </a:spcAft>
              <a:buSzPts val="1000"/>
              <a:buFont typeface="Symbol" panose="05050102010706020507" pitchFamily="18" charset="2"/>
              <a:buChar char=""/>
              <a:tabLst>
                <a:tab pos="3810" algn="l"/>
              </a:tabLst>
            </a:pPr>
            <a:r>
              <a:rPr lang="en-GB" sz="1800" dirty="0">
                <a:solidFill>
                  <a:srgbClr val="000000"/>
                </a:solidFill>
                <a:effectLst/>
                <a:latin typeface="Arial" panose="020B0604020202020204" pitchFamily="34" charset="0"/>
                <a:ea typeface="Dotum" panose="020B0600000101010101" pitchFamily="34" charset="-127"/>
              </a:rPr>
              <a:t>Updated recommendations on </a:t>
            </a:r>
            <a:r>
              <a:rPr lang="en-GB" sz="1800" b="1" dirty="0">
                <a:solidFill>
                  <a:srgbClr val="000000"/>
                </a:solidFill>
                <a:effectLst/>
                <a:latin typeface="Arial" panose="020B0604020202020204" pitchFamily="34" charset="0"/>
                <a:ea typeface="Dotum" panose="020B0600000101010101" pitchFamily="34" charset="-127"/>
              </a:rPr>
              <a:t>disclosure of responsible business conduct information</a:t>
            </a:r>
            <a:r>
              <a:rPr lang="en-US" sz="1800" dirty="0">
                <a:solidFill>
                  <a:srgbClr val="000000"/>
                </a:solidFill>
                <a:effectLst/>
                <a:latin typeface="Arial" panose="020B0604020202020204" pitchFamily="34" charset="0"/>
                <a:ea typeface="Dotum" panose="020B0600000101010101" pitchFamily="34" charset="-127"/>
              </a:rPr>
              <a:t> </a:t>
            </a:r>
            <a:endParaRPr lang="en-US" sz="1800" dirty="0">
              <a:effectLst/>
              <a:latin typeface="Times New Roman" panose="02020603050405020304" pitchFamily="18" charset="0"/>
              <a:ea typeface="Times New Roman" panose="02020603050405020304" pitchFamily="18" charset="0"/>
            </a:endParaRPr>
          </a:p>
          <a:p>
            <a:pPr marL="342900" lvl="0" indent="-342900" algn="just" fontAlgn="base">
              <a:spcAft>
                <a:spcPts val="600"/>
              </a:spcAft>
              <a:buSzPts val="1000"/>
              <a:buFont typeface="Symbol" panose="05050102010706020507" pitchFamily="18" charset="2"/>
              <a:buChar char=""/>
              <a:tabLst>
                <a:tab pos="3810" algn="l"/>
              </a:tabLst>
            </a:pPr>
            <a:r>
              <a:rPr lang="en-GB" sz="1800" dirty="0">
                <a:solidFill>
                  <a:srgbClr val="000000"/>
                </a:solidFill>
                <a:effectLst/>
                <a:latin typeface="Arial" panose="020B0604020202020204" pitchFamily="34" charset="0"/>
                <a:ea typeface="Dotum" panose="020B0600000101010101" pitchFamily="34" charset="-127"/>
              </a:rPr>
              <a:t>Expanded due diligence recommendations to </a:t>
            </a:r>
            <a:r>
              <a:rPr lang="en-GB" sz="1800" b="1" dirty="0">
                <a:solidFill>
                  <a:srgbClr val="000000"/>
                </a:solidFill>
                <a:effectLst/>
                <a:latin typeface="Arial" panose="020B0604020202020204" pitchFamily="34" charset="0"/>
                <a:ea typeface="Dotum" panose="020B0600000101010101" pitchFamily="34" charset="-127"/>
              </a:rPr>
              <a:t>all forms of corruption</a:t>
            </a:r>
            <a:r>
              <a:rPr lang="en-GB" sz="1800" dirty="0">
                <a:solidFill>
                  <a:srgbClr val="000000"/>
                </a:solidFill>
                <a:effectLst/>
                <a:latin typeface="Arial" panose="020B0604020202020204" pitchFamily="34" charset="0"/>
                <a:ea typeface="Dotum" panose="020B0600000101010101" pitchFamily="34" charset="-127"/>
              </a:rPr>
              <a:t> </a:t>
            </a:r>
            <a:r>
              <a:rPr lang="en-US" sz="1800" dirty="0">
                <a:solidFill>
                  <a:srgbClr val="000000"/>
                </a:solidFill>
                <a:effectLst/>
                <a:latin typeface="Arial" panose="020B0604020202020204" pitchFamily="34" charset="0"/>
                <a:ea typeface="Dotum" panose="020B0600000101010101" pitchFamily="34" charset="-127"/>
              </a:rPr>
              <a:t> </a:t>
            </a:r>
            <a:endParaRPr lang="en-US" sz="1800" dirty="0">
              <a:effectLst/>
              <a:latin typeface="Times New Roman" panose="02020603050405020304" pitchFamily="18" charset="0"/>
              <a:ea typeface="Times New Roman" panose="02020603050405020304" pitchFamily="18" charset="0"/>
            </a:endParaRPr>
          </a:p>
          <a:p>
            <a:pPr marL="342900" lvl="0" indent="-342900" algn="just" fontAlgn="base">
              <a:spcAft>
                <a:spcPts val="600"/>
              </a:spcAft>
              <a:buSzPts val="1000"/>
              <a:buFont typeface="Symbol" panose="05050102010706020507" pitchFamily="18" charset="2"/>
              <a:buChar char=""/>
              <a:tabLst>
                <a:tab pos="3810" algn="l"/>
              </a:tabLst>
            </a:pPr>
            <a:r>
              <a:rPr lang="en-GB" sz="1800" dirty="0">
                <a:solidFill>
                  <a:srgbClr val="000000"/>
                </a:solidFill>
                <a:effectLst/>
                <a:latin typeface="Arial" panose="020B0604020202020204" pitchFamily="34" charset="0"/>
                <a:ea typeface="Dotum" panose="020B0600000101010101" pitchFamily="34" charset="-127"/>
              </a:rPr>
              <a:t>Recommendations for enterprises to ensure </a:t>
            </a:r>
            <a:r>
              <a:rPr lang="en-GB" sz="1800" b="1" dirty="0">
                <a:solidFill>
                  <a:srgbClr val="000000"/>
                </a:solidFill>
                <a:effectLst/>
                <a:latin typeface="Arial" panose="020B0604020202020204" pitchFamily="34" charset="0"/>
                <a:ea typeface="Dotum" panose="020B0600000101010101" pitchFamily="34" charset="-127"/>
              </a:rPr>
              <a:t>lobbying activities</a:t>
            </a:r>
            <a:r>
              <a:rPr lang="en-GB" sz="1800" dirty="0">
                <a:solidFill>
                  <a:srgbClr val="000000"/>
                </a:solidFill>
                <a:effectLst/>
                <a:latin typeface="Arial" panose="020B0604020202020204" pitchFamily="34" charset="0"/>
                <a:ea typeface="Dotum" panose="020B0600000101010101" pitchFamily="34" charset="-127"/>
              </a:rPr>
              <a:t> are consistent with the Guidelines</a:t>
            </a:r>
            <a:r>
              <a:rPr lang="en-US" sz="1800" dirty="0">
                <a:solidFill>
                  <a:srgbClr val="000000"/>
                </a:solidFill>
                <a:effectLst/>
                <a:latin typeface="Arial" panose="020B0604020202020204" pitchFamily="34" charset="0"/>
                <a:ea typeface="Dotum" panose="020B0600000101010101" pitchFamily="34" charset="-127"/>
              </a:rPr>
              <a:t> </a:t>
            </a:r>
            <a:endParaRPr lang="en-US" sz="1800" dirty="0">
              <a:effectLst/>
              <a:latin typeface="Times New Roman" panose="02020603050405020304" pitchFamily="18" charset="0"/>
              <a:ea typeface="Times New Roman" panose="02020603050405020304" pitchFamily="18" charset="0"/>
            </a:endParaRPr>
          </a:p>
          <a:p>
            <a:pPr marL="342900" indent="-342900" algn="just" fontAlgn="base">
              <a:spcAft>
                <a:spcPts val="600"/>
              </a:spcAft>
              <a:buSzPts val="1000"/>
              <a:buFont typeface="Symbol" panose="05050102010706020507" pitchFamily="18" charset="2"/>
              <a:buChar char=""/>
              <a:tabLst>
                <a:tab pos="3810" algn="l"/>
              </a:tabLst>
            </a:pPr>
            <a:r>
              <a:rPr lang="en-GB" sz="1800" dirty="0">
                <a:solidFill>
                  <a:srgbClr val="000000"/>
                </a:solidFill>
                <a:effectLst/>
                <a:latin typeface="Arial"/>
                <a:ea typeface="Dotum"/>
                <a:cs typeface="Arial"/>
              </a:rPr>
              <a:t>Strengthened procedures to ensure the visibility, effectiveness, and functional equivalence of </a:t>
            </a:r>
            <a:r>
              <a:rPr lang="en-GB" sz="1800" b="1" dirty="0">
                <a:solidFill>
                  <a:srgbClr val="000000"/>
                </a:solidFill>
                <a:effectLst/>
                <a:latin typeface="Arial"/>
                <a:ea typeface="Dotum"/>
                <a:cs typeface="Arial"/>
              </a:rPr>
              <a:t>National Contact Points </a:t>
            </a:r>
            <a:r>
              <a:rPr lang="en-GB" sz="1800" b="1" dirty="0">
                <a:solidFill>
                  <a:srgbClr val="000000"/>
                </a:solidFill>
                <a:latin typeface="Arial"/>
                <a:ea typeface="Dotum"/>
                <a:cs typeface="Arial"/>
              </a:rPr>
              <a:t>for Responsible</a:t>
            </a:r>
            <a:r>
              <a:rPr lang="en-GB" sz="1800" b="1" dirty="0">
                <a:solidFill>
                  <a:srgbClr val="000000"/>
                </a:solidFill>
                <a:effectLst/>
                <a:latin typeface="Arial"/>
                <a:ea typeface="Dotum"/>
                <a:cs typeface="Arial"/>
              </a:rPr>
              <a:t> Business Conduct</a:t>
            </a:r>
            <a:r>
              <a:rPr lang="en-GB" sz="1800" dirty="0">
                <a:solidFill>
                  <a:srgbClr val="000000"/>
                </a:solidFill>
                <a:effectLst/>
                <a:latin typeface="Arial"/>
                <a:ea typeface="Dotum"/>
                <a:cs typeface="Arial"/>
              </a:rPr>
              <a:t> </a:t>
            </a:r>
            <a:r>
              <a:rPr lang="en-US" sz="1800" dirty="0">
                <a:solidFill>
                  <a:srgbClr val="000000"/>
                </a:solidFill>
                <a:effectLst/>
                <a:latin typeface="Arial"/>
                <a:ea typeface="Dotum"/>
                <a:cs typeface="Arial"/>
              </a:rPr>
              <a:t> </a:t>
            </a:r>
            <a:endParaRPr lang="en-US" sz="1800" dirty="0">
              <a:effectLst/>
              <a:latin typeface="Arial"/>
              <a:ea typeface="Dotum"/>
              <a:cs typeface="Arial"/>
            </a:endParaRPr>
          </a:p>
          <a:p>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5</a:t>
            </a:fld>
            <a:endParaRPr lang="en-US"/>
          </a:p>
        </p:txBody>
      </p:sp>
    </p:spTree>
    <p:extLst>
      <p:ext uri="{BB962C8B-B14F-4D97-AF65-F5344CB8AC3E}">
        <p14:creationId xmlns:p14="http://schemas.microsoft.com/office/powerpoint/2010/main" val="3141196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300"/>
              </a:lnSpc>
              <a:spcBef>
                <a:spcPts val="600"/>
              </a:spcBef>
              <a:spcAft>
                <a:spcPts val="600"/>
              </a:spcAft>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Preface sets out the overall context in which the Guidelines operate and describes the role of the Guidelines in promoting responsible business conduct. Main updates include:</a:t>
            </a:r>
          </a:p>
          <a:p>
            <a:pPr algn="just">
              <a:lnSpc>
                <a:spcPts val="1300"/>
              </a:lnSpc>
              <a:spcBef>
                <a:spcPts val="600"/>
              </a:spcBef>
              <a:spcAft>
                <a:spcPts val="600"/>
              </a:spcAft>
            </a:pP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General updated language to reflect developments in the political, economic, technological, environmental and societal </a:t>
            </a:r>
            <a:r>
              <a:rPr lang="en-GB"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context for international business</a:t>
            </a: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including the role of responsible business conduct in achieving sustainable trade and investment;</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800" dirty="0">
                <a:solidFill>
                  <a:srgbClr val="000000"/>
                </a:solidFill>
                <a:latin typeface="Arial"/>
                <a:ea typeface="Arial" panose="020B0604020202020204" pitchFamily="34" charset="0"/>
                <a:cs typeface="Arial"/>
              </a:rPr>
              <a:t>Highlighting</a:t>
            </a:r>
            <a:r>
              <a:rPr lang="en-GB" sz="1800" dirty="0">
                <a:solidFill>
                  <a:srgbClr val="000000"/>
                </a:solidFill>
                <a:effectLst/>
                <a:latin typeface="Arial"/>
                <a:ea typeface="Arial" panose="020B0604020202020204" pitchFamily="34" charset="0"/>
                <a:cs typeface="Arial"/>
              </a:rPr>
              <a:t> the Guideline’s focus on </a:t>
            </a:r>
            <a:r>
              <a:rPr lang="en-GB" sz="1800" b="1" dirty="0">
                <a:solidFill>
                  <a:srgbClr val="000000"/>
                </a:solidFill>
                <a:effectLst/>
                <a:latin typeface="Arial"/>
                <a:ea typeface="Arial" panose="020B0604020202020204" pitchFamily="34" charset="0"/>
                <a:cs typeface="Arial"/>
              </a:rPr>
              <a:t>risk-based due diligence</a:t>
            </a:r>
            <a:r>
              <a:rPr lang="en-GB" sz="1800" dirty="0">
                <a:solidFill>
                  <a:srgbClr val="000000"/>
                </a:solidFill>
                <a:effectLst/>
                <a:latin typeface="Arial"/>
                <a:ea typeface="Arial" panose="020B0604020202020204" pitchFamily="34" charset="0"/>
                <a:cs typeface="Arial"/>
              </a:rPr>
              <a:t> as well as their relationship with domestic law and matters of legal liability and enforcement;</a:t>
            </a:r>
            <a:endParaRPr lang="en-US" sz="1800" dirty="0">
              <a:solidFill>
                <a:srgbClr val="000000"/>
              </a:solidFill>
              <a:effectLst/>
              <a:latin typeface="Arial"/>
              <a:ea typeface="Arial" panose="020B0604020202020204" pitchFamily="34" charset="0"/>
              <a:cs typeface="Arial"/>
            </a:endParaRPr>
          </a:p>
          <a:p>
            <a:pPr marL="342900" lvl="0" indent="-342900" algn="just">
              <a:lnSpc>
                <a:spcPts val="1300"/>
              </a:lnSpc>
              <a:spcBef>
                <a:spcPts val="600"/>
              </a:spcBef>
              <a:spcAft>
                <a:spcPts val="600"/>
              </a:spcAft>
              <a:buFont typeface="+mj-lt"/>
              <a:buAutoNum type="alphaLcPeriod"/>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the importance of the legal and policy environment for responsible business conduct, including </a:t>
            </a:r>
            <a:r>
              <a:rPr lang="en-GB"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rule of law and civic space</a:t>
            </a: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as well as the </a:t>
            </a:r>
            <a:r>
              <a:rPr lang="en-GB"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role of governments in creating an enabling policy environment</a:t>
            </a: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including through a smart mix of mandatory and voluntary measures.</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6</a:t>
            </a:fld>
            <a:endParaRPr lang="en-US"/>
          </a:p>
        </p:txBody>
      </p:sp>
    </p:spTree>
    <p:extLst>
      <p:ext uri="{BB962C8B-B14F-4D97-AF65-F5344CB8AC3E}">
        <p14:creationId xmlns:p14="http://schemas.microsoft.com/office/powerpoint/2010/main" val="3462792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300"/>
              </a:lnSpc>
              <a:spcBef>
                <a:spcPts val="600"/>
              </a:spcBef>
              <a:spcAft>
                <a:spcPts val="600"/>
              </a:spcAft>
            </a:pP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Chapter I: Concepts and Principles </a:t>
            </a:r>
          </a:p>
          <a:p>
            <a:pPr algn="just">
              <a:lnSpc>
                <a:spcPts val="1300"/>
              </a:lnSpc>
              <a:spcBef>
                <a:spcPts val="600"/>
              </a:spcBef>
              <a:spcAft>
                <a:spcPts val="600"/>
              </a:spcAft>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chapter sets out the nature of the Guidelines, their potential scope of application, their relationship to domestic law and avenues for promoting the implementation of the recommendations to enterprises. Main updates include:</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that while the Guidelines allow for a broad and flexible approach in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identifying which enterprises may be considered multinational enterprises under the Guidelines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the main factors to consider in this regard are the international nature of an enterprise’s structure or activities and its commercial form, purpose, or activities.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457200" lvl="1" indent="0">
              <a:lnSpc>
                <a:spcPts val="1600"/>
              </a:lnSpc>
              <a:spcBef>
                <a:spcPts val="2200"/>
              </a:spcBef>
              <a:spcAft>
                <a:spcPts val="1200"/>
              </a:spcAft>
              <a:buFont typeface="Arial" panose="020B0604020202020204" pitchFamily="34" charset="0"/>
              <a:buNone/>
            </a:pPr>
            <a:endParaRPr lang="en-US" sz="1200" b="1" dirty="0">
              <a:solidFill>
                <a:srgbClr val="4E81BD"/>
              </a:solidFill>
              <a:effectLst/>
              <a:latin typeface="Arial" panose="020B0604020202020204" pitchFamily="34" charset="0"/>
              <a:ea typeface="Dotum" panose="020B0600000101010101" pitchFamily="34" charset="-127"/>
              <a:cs typeface="Times New Roman" panose="02020603050405020304" pitchFamily="18" charset="0"/>
            </a:endParaRPr>
          </a:p>
          <a:p>
            <a:pPr algn="just">
              <a:lnSpc>
                <a:spcPts val="1300"/>
              </a:lnSpc>
              <a:spcBef>
                <a:spcPts val="600"/>
              </a:spcBef>
              <a:spcAft>
                <a:spcPts val="600"/>
              </a:spcAft>
            </a:pP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Chapter II: General policies </a:t>
            </a:r>
          </a:p>
          <a:p>
            <a:pPr algn="just">
              <a:lnSpc>
                <a:spcPts val="1300"/>
              </a:lnSpc>
              <a:spcBef>
                <a:spcPts val="600"/>
              </a:spcBef>
              <a:spcAft>
                <a:spcPts val="600"/>
              </a:spcAft>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chapter establishes common principles that underline the specific recommendations of subsequent chapters, including that businesses should conduct risk-based due diligence to assess and address adverse impacts associated with their operations, products and services on the matters covered by the Guidelines. Main updates include: </a:t>
            </a:r>
            <a:endParaRPr lang="en-US" sz="1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300"/>
              </a:lnSpc>
              <a:spcBef>
                <a:spcPts val="600"/>
              </a:spcBef>
              <a:spcAft>
                <a:spcPts val="600"/>
              </a:spcAft>
            </a:pPr>
            <a:endParaRPr lang="en-US" sz="1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300"/>
              </a:lnSpc>
              <a:spcBef>
                <a:spcPts val="600"/>
              </a:spcBef>
              <a:spcAft>
                <a:spcPts val="600"/>
              </a:spcAft>
            </a:pP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Risk-based due diligence</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Recalling that the OECD Due Diligence Guidance for Responsible Business Conduct sets out a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six-step due diligence framework</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that governments have committed to actively support and monitor;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risk-based due diligence related to an enterprise’s products or services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should take into account known or reasonably foreseeable circumstances related to the use of the product or service in accordance with its intended purpose, or under conditions of reasonably foreseeable improper use or misuse, which may give rise to adverse impacts;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that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due diligence should be risk-based</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commensurate to the severity and likelihood of the adverse impact and appropriate and proportionate to its context. Clarifying that where it is not feasible to address all identified impacts at once, an enterprise should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prioritise</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the order in which it takes action based on the severity and likelihood of the adverse impact;</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that enterprises are expected to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engage in</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meaningful consultation</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with individuals or groups who may be adversely affected by their activities;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that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responsibility should not be shifted</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from an entity causing an adverse impact to the enterprise with which it has a business relationship;</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Recognising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practical limitations on the leverage</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that enterprises have or may be able to build, depending on product and/or service characteristics, the number of suppliers and other business relationships, the structure and complexity of the supply chain, or the nature of a business relationship or adverse impact in question;</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in relation to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responsible engagement and disengagement</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that where it is possible for enterprises to continue the relationship and demonstrate a realistic prospect of, or actual improvement over time, such an approach will often be preferable to disengagement and that when deciding to disengage, enterprises should do so responsibly.</a:t>
            </a:r>
            <a:endParaRPr lang="en-US" sz="1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endParaRPr lang="en-US" sz="1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Business relationships</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that the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scope of</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business relationships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covered by the Guidelines’ due diligence expectation includes entities in the supply chain, which supply products or services that contribute to the enterprise’s own operations, products or services or which receive, license, buy or use products or services from the enterprise;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that business relationships include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relationships beyond contractual, “first tier” or immediate relationships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that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individual consumers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who are natural persons acting for purposes that are unrelated to a business or, commercial, or governmental activity, are not generally considered ‘business relationships’ under the Guidelines, although an enterprise can contribute to adverse impacts caused by them;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Noting that when engaging with suppliers and other entities with which they have business relationships to improve their performance, engaging with and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supporting small- and medium-sized enterprises is particularly important</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endParaRPr lang="en-US" sz="1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Other general policies</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refrain from and take steps to prevent reprisals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against persons for investigating or raising concerns about its operations, products or services, and promote an environment in which people feel safe raising concerns;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ensure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transparency and integrity in lobbying activities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taking due account of the OECD Recommendation on Principles for Transparency and Integrity in Lobbying [OECD/LEGAL/0379] and ensure that their lobbying activities are consistent with their commitments and goals on matters covered by the Guidelines;</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self-regulatory practices and multi-stakeholder initiatives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on responsible business conduct should be credible and transparent and aligned with relevant international standards such as the Guidelines, and that while enterprises can collaborate at an industry or multistakeholder level, they remain individually responsible for ensuring that their due diligence is carried out effectively.</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7</a:t>
            </a:fld>
            <a:endParaRPr lang="en-US"/>
          </a:p>
        </p:txBody>
      </p:sp>
    </p:spTree>
    <p:extLst>
      <p:ext uri="{BB962C8B-B14F-4D97-AF65-F5344CB8AC3E}">
        <p14:creationId xmlns:p14="http://schemas.microsoft.com/office/powerpoint/2010/main" val="838864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ts val="1300"/>
              </a:lnSpc>
              <a:spcBef>
                <a:spcPts val="600"/>
              </a:spcBef>
              <a:spcAft>
                <a:spcPts val="600"/>
              </a:spcAft>
              <a:buFont typeface="+mj-lt"/>
              <a:buNone/>
            </a:pP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Disclosure </a:t>
            </a:r>
          </a:p>
          <a:p>
            <a:pPr marL="0" marR="0" lvl="0" indent="0" algn="just" defTabSz="914400" rtl="0" eaLnBrk="1" fontAlgn="auto" latinLnBrk="0" hangingPunct="1">
              <a:lnSpc>
                <a:spcPts val="1300"/>
              </a:lnSpc>
              <a:spcBef>
                <a:spcPts val="600"/>
              </a:spcBef>
              <a:spcAft>
                <a:spcPts val="600"/>
              </a:spcAft>
              <a:buClrTx/>
              <a:buSzTx/>
              <a:buFont typeface="+mj-lt"/>
              <a:buNone/>
              <a:tabLst/>
              <a:defRPr/>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chapter outlines recommendations for enterprises related to disclosure of material information and disclosure of responsible business conduct information even where this information is not considered material. Main updates include:</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endPar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Aligning with the revised</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G20/OECD Principles of Corporate Governance</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including in relation to beneficial ownership, board composition and materiality;</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the importance that enterprises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disclose responsible business conduct information</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 accordance with the Guidelines’ six-step due diligence framework, and the relevance of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external assurance</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to enhance the credibility of responsible business conduct information;</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Recognising that responsible business conduct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due diligence can support enterprises in</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identifying material risks and impacts</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enhance the relevance, quality and comparability of such disclosures;</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Recognising that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responsible business conduct information could be considered material</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if its omission or misstatement can reasonably be expected to influence an investor’s assessment of an enterprise’s value, timing and certainty of an enterprise’s future cash flows or an investor’s investment or voting decisions, and that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determination of which information is material may vary</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over time, and according to the local context, enterprise specific circumstances and jurisdictional requirements.</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8</a:t>
            </a:fld>
            <a:endParaRPr lang="en-US"/>
          </a:p>
        </p:txBody>
      </p:sp>
    </p:spTree>
    <p:extLst>
      <p:ext uri="{BB962C8B-B14F-4D97-AF65-F5344CB8AC3E}">
        <p14:creationId xmlns:p14="http://schemas.microsoft.com/office/powerpoint/2010/main" val="3149498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Human rights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chapter is aligned with the business responsibility to respect human rights established in the UN Guiding Principles on Business and Human Rights, including that enterprises should conduct due diligence to avoid causing, contributing to, or being directly linked to adverse human rights impacts. Main updates include:</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GB" b="1"/>
          </a:p>
          <a:p>
            <a:pPr marL="342900" lvl="0" indent="-342900" algn="just">
              <a:lnSpc>
                <a:spcPts val="1300"/>
              </a:lnSpc>
              <a:spcBef>
                <a:spcPts val="600"/>
              </a:spcBef>
              <a:spcAft>
                <a:spcPts val="600"/>
              </a:spcAft>
              <a:buFont typeface="+mj-lt"/>
              <a:buAutoNum type="alphaLcPeriod"/>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pay special attention to any particular adverse impacts on individuals, for example </a:t>
            </a: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human rights defenders</a:t>
            </a: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who may be at </a:t>
            </a: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heightened risk due to marginalisation, vulnerability</a:t>
            </a: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or other circumstances, individually or as members of certain groups or populations, including </a:t>
            </a: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Indigenous Peoples</a:t>
            </a: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noting that OECD due diligence guidance, provides further practical guidance in this regard, including in relation to </a:t>
            </a: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Free, Prior and Informed Consent (FPIC)</a:t>
            </a: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in the context of </a:t>
            </a: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armed conflict or heightened risk of gross abuses</a:t>
            </a: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enterprises should conduct enhanced due diligence in relation to adverse impacts, including violations of international humanitarian law. </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7CF0676-D282-42BC-BCA7-F81A82DEF4C2}" type="slidenum">
              <a:rPr lang="en-US" smtClean="0"/>
              <a:t>9</a:t>
            </a:fld>
            <a:endParaRPr lang="en-US"/>
          </a:p>
        </p:txBody>
      </p:sp>
    </p:spTree>
    <p:extLst>
      <p:ext uri="{BB962C8B-B14F-4D97-AF65-F5344CB8AC3E}">
        <p14:creationId xmlns:p14="http://schemas.microsoft.com/office/powerpoint/2010/main" val="27555469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2">
    <p:bg>
      <p:bgPr>
        <a:solidFill>
          <a:schemeClr val="bg1"/>
        </a:solidFill>
        <a:effectLst/>
      </p:bgPr>
    </p:bg>
    <p:spTree>
      <p:nvGrpSpPr>
        <p:cNvPr id="1" name=""/>
        <p:cNvGrpSpPr/>
        <p:nvPr/>
      </p:nvGrpSpPr>
      <p:grpSpPr>
        <a:xfrm>
          <a:off x="0" y="0"/>
          <a:ext cx="0" cy="0"/>
          <a:chOff x="0" y="0"/>
          <a:chExt cx="0" cy="0"/>
        </a:xfrm>
      </p:grpSpPr>
      <p:pic>
        <p:nvPicPr>
          <p:cNvPr id="13" name="Picture 12" descr="A picture containing graphics, font, graphic design, logo&#10;&#10;Description automatically generated">
            <a:extLst>
              <a:ext uri="{FF2B5EF4-FFF2-40B4-BE49-F238E27FC236}">
                <a16:creationId xmlns:a16="http://schemas.microsoft.com/office/drawing/2014/main" id="{27DC2AC3-F551-0639-4B0C-F9F12064DF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1846" y="286498"/>
            <a:ext cx="1623852" cy="398841"/>
          </a:xfrm>
          <a:prstGeom prst="rect">
            <a:avLst/>
          </a:prstGeom>
        </p:spPr>
      </p:pic>
      <p:sp>
        <p:nvSpPr>
          <p:cNvPr id="24" name="TextBox 23">
            <a:extLst>
              <a:ext uri="{FF2B5EF4-FFF2-40B4-BE49-F238E27FC236}">
                <a16:creationId xmlns:a16="http://schemas.microsoft.com/office/drawing/2014/main" id="{220D7CE7-48A4-D8F8-77DE-EF5D1304F083}"/>
              </a:ext>
            </a:extLst>
          </p:cNvPr>
          <p:cNvSpPr txBox="1"/>
          <p:nvPr userDrawn="1"/>
        </p:nvSpPr>
        <p:spPr>
          <a:xfrm>
            <a:off x="655476" y="3119831"/>
            <a:ext cx="8794102" cy="2308324"/>
          </a:xfrm>
          <a:prstGeom prst="rect">
            <a:avLst/>
          </a:prstGeom>
          <a:noFill/>
        </p:spPr>
        <p:txBody>
          <a:bodyPr wrap="square">
            <a:spAutoFit/>
          </a:bodyPr>
          <a:lstStyle/>
          <a:p>
            <a:r>
              <a:rPr lang="en-US" sz="4800">
                <a:solidFill>
                  <a:schemeClr val="tx1">
                    <a:lumMod val="75000"/>
                    <a:lumOff val="25000"/>
                  </a:schemeClr>
                </a:solidFill>
              </a:rPr>
              <a:t>OECD Guidelines for Multinational Enterprises on Responsible Business Conduct</a:t>
            </a:r>
          </a:p>
        </p:txBody>
      </p:sp>
      <p:pic>
        <p:nvPicPr>
          <p:cNvPr id="3" name="Picture 2" descr="A picture containing text, screenshot, font, aqua&#10;&#10;Description automatically generated">
            <a:extLst>
              <a:ext uri="{FF2B5EF4-FFF2-40B4-BE49-F238E27FC236}">
                <a16:creationId xmlns:a16="http://schemas.microsoft.com/office/drawing/2014/main" id="{CDB71670-753F-3E38-68D3-F0185DF67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1881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2EB6E-BBDD-A9EE-FF94-1AEDA97D3A37}"/>
              </a:ext>
            </a:extLst>
          </p:cNvPr>
          <p:cNvSpPr>
            <a:spLocks noGrp="1"/>
          </p:cNvSpPr>
          <p:nvPr>
            <p:ph type="title"/>
          </p:nvPr>
        </p:nvSpPr>
        <p:spPr/>
        <p:txBody>
          <a:bodyPr/>
          <a:lstStyle/>
          <a:p>
            <a:r>
              <a:rPr lang="en-US"/>
              <a:t>Click to edit Master title style</a:t>
            </a:r>
          </a:p>
        </p:txBody>
      </p:sp>
      <p:pic>
        <p:nvPicPr>
          <p:cNvPr id="6" name="Picture 5" descr="A picture containing text, screenshot, font, businesscard&#10;&#10;Description automatically generated">
            <a:extLst>
              <a:ext uri="{FF2B5EF4-FFF2-40B4-BE49-F238E27FC236}">
                <a16:creationId xmlns:a16="http://schemas.microsoft.com/office/drawing/2014/main" id="{CA648341-AD50-A76C-B48C-D114174C26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91155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9157D-5154-7335-2A3E-AA7B207DA539}"/>
              </a:ext>
            </a:extLst>
          </p:cNvPr>
          <p:cNvSpPr>
            <a:spLocks noGrp="1"/>
          </p:cNvSpPr>
          <p:nvPr>
            <p:ph type="title"/>
          </p:nvPr>
        </p:nvSpPr>
        <p:spPr/>
        <p:txBody>
          <a:bodyPr/>
          <a:lstStyle/>
          <a:p>
            <a:r>
              <a:rPr lang="en-US"/>
              <a:t>Click to edit Master title style</a:t>
            </a:r>
          </a:p>
        </p:txBody>
      </p:sp>
      <p:pic>
        <p:nvPicPr>
          <p:cNvPr id="4" name="Picture 3" descr="A picture containing text, screenshot, font, aqua&#10;&#10;Description automatically generated">
            <a:extLst>
              <a:ext uri="{FF2B5EF4-FFF2-40B4-BE49-F238E27FC236}">
                <a16:creationId xmlns:a16="http://schemas.microsoft.com/office/drawing/2014/main" id="{DF8E933F-2D45-65D1-EC20-0B1194C09E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66845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3">
    <p:bg>
      <p:bgPr>
        <a:solidFill>
          <a:schemeClr val="bg1"/>
        </a:solidFill>
        <a:effectLst/>
      </p:bgPr>
    </p:bg>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3B8EEBC4-BAFE-BD80-E403-353D753BE1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302" y="85866"/>
            <a:ext cx="892037" cy="752843"/>
          </a:xfrm>
          <a:prstGeom prst="rect">
            <a:avLst/>
          </a:prstGeom>
        </p:spPr>
      </p:pic>
      <p:sp>
        <p:nvSpPr>
          <p:cNvPr id="5" name="Text Placeholder 4">
            <a:extLst>
              <a:ext uri="{FF2B5EF4-FFF2-40B4-BE49-F238E27FC236}">
                <a16:creationId xmlns:a16="http://schemas.microsoft.com/office/drawing/2014/main" id="{5384BFA1-3612-532A-7BF5-CBE6942C8682}"/>
              </a:ext>
            </a:extLst>
          </p:cNvPr>
          <p:cNvSpPr>
            <a:spLocks noGrp="1"/>
          </p:cNvSpPr>
          <p:nvPr>
            <p:ph type="body" sz="quarter" idx="10"/>
          </p:nvPr>
        </p:nvSpPr>
        <p:spPr>
          <a:xfrm>
            <a:off x="541338" y="1401723"/>
            <a:ext cx="7950200" cy="5065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83284A29-E101-0D84-DE97-4671D3335D7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7931"/>
          <a:stretch/>
        </p:blipFill>
        <p:spPr>
          <a:xfrm>
            <a:off x="0" y="714400"/>
            <a:ext cx="732090" cy="752843"/>
          </a:xfrm>
          <a:prstGeom prst="rect">
            <a:avLst/>
          </a:prstGeom>
        </p:spPr>
      </p:pic>
      <p:pic>
        <p:nvPicPr>
          <p:cNvPr id="3" name="Graphic 2">
            <a:extLst>
              <a:ext uri="{FF2B5EF4-FFF2-40B4-BE49-F238E27FC236}">
                <a16:creationId xmlns:a16="http://schemas.microsoft.com/office/drawing/2014/main" id="{2B5B030C-F077-C9C3-FD4A-60E263FC8D7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7628"/>
          <a:stretch/>
        </p:blipFill>
        <p:spPr>
          <a:xfrm>
            <a:off x="0" y="106429"/>
            <a:ext cx="377973" cy="752843"/>
          </a:xfrm>
          <a:prstGeom prst="rect">
            <a:avLst/>
          </a:prstGeom>
        </p:spPr>
      </p:pic>
      <p:pic>
        <p:nvPicPr>
          <p:cNvPr id="4" name="Graphic 3">
            <a:extLst>
              <a:ext uri="{FF2B5EF4-FFF2-40B4-BE49-F238E27FC236}">
                <a16:creationId xmlns:a16="http://schemas.microsoft.com/office/drawing/2014/main" id="{41E7CF2E-3762-1236-F793-0EB75621F88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69351"/>
          <a:stretch/>
        </p:blipFill>
        <p:spPr>
          <a:xfrm>
            <a:off x="-37815" y="0"/>
            <a:ext cx="892037" cy="230738"/>
          </a:xfrm>
          <a:prstGeom prst="rect">
            <a:avLst/>
          </a:prstGeom>
        </p:spPr>
      </p:pic>
    </p:spTree>
    <p:extLst>
      <p:ext uri="{BB962C8B-B14F-4D97-AF65-F5344CB8AC3E}">
        <p14:creationId xmlns:p14="http://schemas.microsoft.com/office/powerpoint/2010/main" val="2309399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22161737-D5DD-2473-5789-B3192541BAF7}"/>
              </a:ext>
            </a:extLst>
          </p:cNvPr>
          <p:cNvPicPr>
            <a:picLocks noChangeAspect="1"/>
          </p:cNvPicPr>
          <p:nvPr userDrawn="1"/>
        </p:nvPicPr>
        <p:blipFill rotWithShape="1">
          <a:blip r:embed="rId6">
            <a:alphaModFix amt="45000"/>
            <a:extLst>
              <a:ext uri="{96DAC541-7B7A-43D3-8B79-37D633B846F1}">
                <asvg:svgBlip xmlns:asvg="http://schemas.microsoft.com/office/drawing/2016/SVG/main" r:embed="rId7"/>
              </a:ext>
            </a:extLst>
          </a:blip>
          <a:srcRect t="14324" r="55855" b="12871"/>
          <a:stretch/>
        </p:blipFill>
        <p:spPr>
          <a:xfrm>
            <a:off x="8153515" y="1002683"/>
            <a:ext cx="4038485" cy="5855318"/>
          </a:xfrm>
          <a:prstGeom prst="rect">
            <a:avLst/>
          </a:prstGeom>
        </p:spPr>
      </p:pic>
      <p:sp>
        <p:nvSpPr>
          <p:cNvPr id="12" name="Rectangle 11">
            <a:extLst>
              <a:ext uri="{FF2B5EF4-FFF2-40B4-BE49-F238E27FC236}">
                <a16:creationId xmlns:a16="http://schemas.microsoft.com/office/drawing/2014/main" id="{697BC5CE-EE6A-F89D-4B2E-5359978EEDC9}"/>
              </a:ext>
            </a:extLst>
          </p:cNvPr>
          <p:cNvSpPr/>
          <p:nvPr userDrawn="1"/>
        </p:nvSpPr>
        <p:spPr>
          <a:xfrm>
            <a:off x="0" y="0"/>
            <a:ext cx="12192000" cy="1002683"/>
          </a:xfrm>
          <a:prstGeom prst="rect">
            <a:avLst/>
          </a:prstGeom>
          <a:solidFill>
            <a:srgbClr val="1F7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graphics, font, graphic design, logo&#10;&#10;Description automatically generated">
            <a:extLst>
              <a:ext uri="{FF2B5EF4-FFF2-40B4-BE49-F238E27FC236}">
                <a16:creationId xmlns:a16="http://schemas.microsoft.com/office/drawing/2014/main" id="{3688D372-250D-DB3E-4435-7595C66F6F3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251846" y="286498"/>
            <a:ext cx="1623852" cy="398841"/>
          </a:xfrm>
          <a:prstGeom prst="rect">
            <a:avLst/>
          </a:prstGeom>
        </p:spPr>
      </p:pic>
      <p:sp>
        <p:nvSpPr>
          <p:cNvPr id="2" name="Title Placeholder 1">
            <a:extLst>
              <a:ext uri="{FF2B5EF4-FFF2-40B4-BE49-F238E27FC236}">
                <a16:creationId xmlns:a16="http://schemas.microsoft.com/office/drawing/2014/main" id="{E0A1D380-C22C-CEDD-7447-15B15784E02C}"/>
              </a:ext>
            </a:extLst>
          </p:cNvPr>
          <p:cNvSpPr>
            <a:spLocks noGrp="1"/>
          </p:cNvSpPr>
          <p:nvPr>
            <p:ph type="title"/>
          </p:nvPr>
        </p:nvSpPr>
        <p:spPr>
          <a:xfrm>
            <a:off x="101697" y="-149290"/>
            <a:ext cx="10515600" cy="1325563"/>
          </a:xfrm>
          <a:prstGeom prst="rect">
            <a:avLst/>
          </a:prstGeom>
        </p:spPr>
        <p:txBody>
          <a:bodyPr vert="horz" lIns="91440" tIns="45720" rIns="91440" bIns="45720" rtlCol="0" anchor="ctr">
            <a:normAutofit/>
          </a:bodyPr>
          <a:lstStyle/>
          <a:p>
            <a:endParaRPr lang="en-US"/>
          </a:p>
        </p:txBody>
      </p:sp>
    </p:spTree>
    <p:extLst>
      <p:ext uri="{BB962C8B-B14F-4D97-AF65-F5344CB8AC3E}">
        <p14:creationId xmlns:p14="http://schemas.microsoft.com/office/powerpoint/2010/main" val="2736504643"/>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0" r:id="rId4"/>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596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A4374B-54F0-55D2-1305-515EBCB01409}"/>
              </a:ext>
            </a:extLst>
          </p:cNvPr>
          <p:cNvSpPr txBox="1">
            <a:spLocks/>
          </p:cNvSpPr>
          <p:nvPr/>
        </p:nvSpPr>
        <p:spPr>
          <a:xfrm>
            <a:off x="1314902" y="225355"/>
            <a:ext cx="8368565"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2800" b="1"/>
              <a:t>Chapter V: Employment and Industrial Relations</a:t>
            </a:r>
            <a:endParaRPr lang="en-US" sz="2800" b="1">
              <a:solidFill>
                <a:srgbClr val="5F9127"/>
              </a:solidFill>
              <a:latin typeface="Century Gothic" panose="020B0502020202020204" pitchFamily="34" charset="0"/>
            </a:endParaRPr>
          </a:p>
        </p:txBody>
      </p:sp>
      <p:graphicFrame>
        <p:nvGraphicFramePr>
          <p:cNvPr id="6" name="Content Placeholder 1">
            <a:extLst>
              <a:ext uri="{FF2B5EF4-FFF2-40B4-BE49-F238E27FC236}">
                <a16:creationId xmlns:a16="http://schemas.microsoft.com/office/drawing/2014/main" id="{85C8D8B2-D817-726E-8407-B7FFDCC2B4D8}"/>
              </a:ext>
            </a:extLst>
          </p:cNvPr>
          <p:cNvGraphicFramePr/>
          <p:nvPr>
            <p:extLst>
              <p:ext uri="{D42A27DB-BD31-4B8C-83A1-F6EECF244321}">
                <p14:modId xmlns:p14="http://schemas.microsoft.com/office/powerpoint/2010/main" val="2944958481"/>
              </p:ext>
            </p:extLst>
          </p:nvPr>
        </p:nvGraphicFramePr>
        <p:xfrm>
          <a:off x="478527" y="1610591"/>
          <a:ext cx="8788303" cy="4080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3E2E350D-6549-2AF8-2C7A-C3CE9492A359}"/>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See slide notes for </a:t>
            </a:r>
            <a:r>
              <a:rPr lang="en-GB" sz="1800" dirty="0">
                <a:effectLst/>
                <a:latin typeface="Calibri" panose="020F0502020204030204" pitchFamily="34" charset="0"/>
              </a:rPr>
              <a:t>detail</a:t>
            </a:r>
            <a:endParaRPr lang="en-US" dirty="0"/>
          </a:p>
        </p:txBody>
      </p:sp>
    </p:spTree>
    <p:extLst>
      <p:ext uri="{BB962C8B-B14F-4D97-AF65-F5344CB8AC3E}">
        <p14:creationId xmlns:p14="http://schemas.microsoft.com/office/powerpoint/2010/main" val="201055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D0D14D-7F88-0B96-82F9-E988E42076B3}"/>
              </a:ext>
            </a:extLst>
          </p:cNvPr>
          <p:cNvSpPr txBox="1">
            <a:spLocks/>
          </p:cNvSpPr>
          <p:nvPr/>
        </p:nvSpPr>
        <p:spPr>
          <a:xfrm>
            <a:off x="1314902" y="225355"/>
            <a:ext cx="8368565"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2800" b="1"/>
              <a:t>Chapter VI: Environment</a:t>
            </a:r>
            <a:endParaRPr lang="en-US" sz="2800" b="1">
              <a:solidFill>
                <a:srgbClr val="5F9127"/>
              </a:solidFill>
              <a:latin typeface="Century Gothic" panose="020B0502020202020204" pitchFamily="34" charset="0"/>
            </a:endParaRPr>
          </a:p>
        </p:txBody>
      </p:sp>
      <p:graphicFrame>
        <p:nvGraphicFramePr>
          <p:cNvPr id="4" name="Content Placeholder 1">
            <a:extLst>
              <a:ext uri="{FF2B5EF4-FFF2-40B4-BE49-F238E27FC236}">
                <a16:creationId xmlns:a16="http://schemas.microsoft.com/office/drawing/2014/main" id="{F4D2495E-2CF0-7E4E-2BB7-6CD9FA3057D8}"/>
              </a:ext>
            </a:extLst>
          </p:cNvPr>
          <p:cNvGraphicFramePr/>
          <p:nvPr>
            <p:extLst>
              <p:ext uri="{D42A27DB-BD31-4B8C-83A1-F6EECF244321}">
                <p14:modId xmlns:p14="http://schemas.microsoft.com/office/powerpoint/2010/main" val="120345158"/>
              </p:ext>
            </p:extLst>
          </p:nvPr>
        </p:nvGraphicFramePr>
        <p:xfrm>
          <a:off x="464673" y="1341326"/>
          <a:ext cx="8979578" cy="4377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8F0747DB-B0A5-97C2-3C4D-5E34C680873E}"/>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See slide notes for </a:t>
            </a:r>
            <a:r>
              <a:rPr lang="en-GB" sz="1800" dirty="0">
                <a:effectLst/>
                <a:latin typeface="Calibri" panose="020F0502020204030204" pitchFamily="34" charset="0"/>
              </a:rPr>
              <a:t>detail</a:t>
            </a:r>
            <a:endParaRPr lang="en-US" dirty="0"/>
          </a:p>
        </p:txBody>
      </p:sp>
    </p:spTree>
    <p:extLst>
      <p:ext uri="{BB962C8B-B14F-4D97-AF65-F5344CB8AC3E}">
        <p14:creationId xmlns:p14="http://schemas.microsoft.com/office/powerpoint/2010/main" val="978242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D0D14D-7F88-0B96-82F9-E988E42076B3}"/>
              </a:ext>
            </a:extLst>
          </p:cNvPr>
          <p:cNvSpPr txBox="1">
            <a:spLocks/>
          </p:cNvSpPr>
          <p:nvPr/>
        </p:nvSpPr>
        <p:spPr>
          <a:xfrm>
            <a:off x="1314902" y="143469"/>
            <a:ext cx="8649980"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2700" b="1"/>
              <a:t>Chapter VII:  </a:t>
            </a:r>
            <a:r>
              <a:rPr lang="en-US" sz="2700" b="1"/>
              <a:t>Combating Bribery and Other Forms of Corruption</a:t>
            </a:r>
            <a:endParaRPr lang="en-US" sz="2700" b="1">
              <a:solidFill>
                <a:srgbClr val="5F9127"/>
              </a:solidFill>
              <a:latin typeface="Century Gothic" panose="020B0502020202020204" pitchFamily="34" charset="0"/>
            </a:endParaRPr>
          </a:p>
        </p:txBody>
      </p:sp>
      <p:graphicFrame>
        <p:nvGraphicFramePr>
          <p:cNvPr id="4" name="Content Placeholder 1">
            <a:extLst>
              <a:ext uri="{FF2B5EF4-FFF2-40B4-BE49-F238E27FC236}">
                <a16:creationId xmlns:a16="http://schemas.microsoft.com/office/drawing/2014/main" id="{F4D2495E-2CF0-7E4E-2BB7-6CD9FA3057D8}"/>
              </a:ext>
            </a:extLst>
          </p:cNvPr>
          <p:cNvGraphicFramePr/>
          <p:nvPr>
            <p:extLst>
              <p:ext uri="{D42A27DB-BD31-4B8C-83A1-F6EECF244321}">
                <p14:modId xmlns:p14="http://schemas.microsoft.com/office/powerpoint/2010/main" val="235110684"/>
              </p:ext>
            </p:extLst>
          </p:nvPr>
        </p:nvGraphicFramePr>
        <p:xfrm>
          <a:off x="464673" y="1341326"/>
          <a:ext cx="8938634" cy="4281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E983F089-8291-713D-B90E-1ABF7ABAD6A7}"/>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See slide notes for </a:t>
            </a:r>
            <a:r>
              <a:rPr lang="en-GB" sz="1800" dirty="0">
                <a:effectLst/>
                <a:latin typeface="Calibri" panose="020F0502020204030204" pitchFamily="34" charset="0"/>
              </a:rPr>
              <a:t>detail</a:t>
            </a:r>
            <a:endParaRPr lang="en-US" dirty="0"/>
          </a:p>
        </p:txBody>
      </p:sp>
    </p:spTree>
    <p:extLst>
      <p:ext uri="{BB962C8B-B14F-4D97-AF65-F5344CB8AC3E}">
        <p14:creationId xmlns:p14="http://schemas.microsoft.com/office/powerpoint/2010/main" val="1376407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D0D14D-7F88-0B96-82F9-E988E42076B3}"/>
              </a:ext>
            </a:extLst>
          </p:cNvPr>
          <p:cNvSpPr txBox="1">
            <a:spLocks/>
          </p:cNvSpPr>
          <p:nvPr/>
        </p:nvSpPr>
        <p:spPr>
          <a:xfrm>
            <a:off x="1314902" y="225355"/>
            <a:ext cx="8649980"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2700" b="1"/>
              <a:t>Chapter VIII:  </a:t>
            </a:r>
            <a:r>
              <a:rPr lang="en-US" sz="2700" b="1"/>
              <a:t>Consumer Interests</a:t>
            </a:r>
            <a:endParaRPr lang="en-US" sz="2700" b="1">
              <a:solidFill>
                <a:srgbClr val="5F9127"/>
              </a:solidFill>
              <a:latin typeface="Century Gothic" panose="020B0502020202020204" pitchFamily="34" charset="0"/>
            </a:endParaRPr>
          </a:p>
        </p:txBody>
      </p:sp>
      <p:graphicFrame>
        <p:nvGraphicFramePr>
          <p:cNvPr id="4" name="Content Placeholder 1">
            <a:extLst>
              <a:ext uri="{FF2B5EF4-FFF2-40B4-BE49-F238E27FC236}">
                <a16:creationId xmlns:a16="http://schemas.microsoft.com/office/drawing/2014/main" id="{F4D2495E-2CF0-7E4E-2BB7-6CD9FA3057D8}"/>
              </a:ext>
            </a:extLst>
          </p:cNvPr>
          <p:cNvGraphicFramePr/>
          <p:nvPr>
            <p:extLst>
              <p:ext uri="{D42A27DB-BD31-4B8C-83A1-F6EECF244321}">
                <p14:modId xmlns:p14="http://schemas.microsoft.com/office/powerpoint/2010/main" val="417227085"/>
              </p:ext>
            </p:extLst>
          </p:nvPr>
        </p:nvGraphicFramePr>
        <p:xfrm>
          <a:off x="386043" y="955343"/>
          <a:ext cx="9126448" cy="4804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FAB89D95-F28F-02CB-D8CA-16AFFD1BE024}"/>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See slide notes for </a:t>
            </a:r>
            <a:r>
              <a:rPr lang="en-GB" sz="1800" dirty="0">
                <a:effectLst/>
                <a:latin typeface="Calibri" panose="020F0502020204030204" pitchFamily="34" charset="0"/>
              </a:rPr>
              <a:t>detail</a:t>
            </a:r>
            <a:endParaRPr lang="en-US" dirty="0"/>
          </a:p>
        </p:txBody>
      </p:sp>
    </p:spTree>
    <p:extLst>
      <p:ext uri="{BB962C8B-B14F-4D97-AF65-F5344CB8AC3E}">
        <p14:creationId xmlns:p14="http://schemas.microsoft.com/office/powerpoint/2010/main" val="2444619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D0D14D-7F88-0B96-82F9-E988E42076B3}"/>
              </a:ext>
            </a:extLst>
          </p:cNvPr>
          <p:cNvSpPr txBox="1">
            <a:spLocks/>
          </p:cNvSpPr>
          <p:nvPr/>
        </p:nvSpPr>
        <p:spPr>
          <a:xfrm>
            <a:off x="1283729" y="194183"/>
            <a:ext cx="8649980"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2700" b="1"/>
              <a:t>Chapter </a:t>
            </a:r>
            <a:r>
              <a:rPr lang="en-US" sz="2700" b="1"/>
              <a:t>IX: Science, Technology and Innovation</a:t>
            </a:r>
            <a:endParaRPr lang="en-US" sz="2700" b="1">
              <a:solidFill>
                <a:srgbClr val="5F9127"/>
              </a:solidFill>
              <a:latin typeface="Century Gothic" panose="020B0502020202020204" pitchFamily="34" charset="0"/>
            </a:endParaRPr>
          </a:p>
        </p:txBody>
      </p:sp>
      <p:graphicFrame>
        <p:nvGraphicFramePr>
          <p:cNvPr id="4" name="Content Placeholder 1">
            <a:extLst>
              <a:ext uri="{FF2B5EF4-FFF2-40B4-BE49-F238E27FC236}">
                <a16:creationId xmlns:a16="http://schemas.microsoft.com/office/drawing/2014/main" id="{F4D2495E-2CF0-7E4E-2BB7-6CD9FA3057D8}"/>
              </a:ext>
            </a:extLst>
          </p:cNvPr>
          <p:cNvGraphicFramePr/>
          <p:nvPr>
            <p:extLst>
              <p:ext uri="{D42A27DB-BD31-4B8C-83A1-F6EECF244321}">
                <p14:modId xmlns:p14="http://schemas.microsoft.com/office/powerpoint/2010/main" val="3223009157"/>
              </p:ext>
            </p:extLst>
          </p:nvPr>
        </p:nvGraphicFramePr>
        <p:xfrm>
          <a:off x="426986" y="1578612"/>
          <a:ext cx="9058208" cy="4262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B1F22D05-AEC8-A79D-9459-99C7193B8A0D}"/>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See slide notes for </a:t>
            </a:r>
            <a:r>
              <a:rPr lang="en-GB" sz="1800" dirty="0">
                <a:effectLst/>
                <a:latin typeface="Calibri" panose="020F0502020204030204" pitchFamily="34" charset="0"/>
              </a:rPr>
              <a:t>detail</a:t>
            </a:r>
            <a:endParaRPr lang="en-US" dirty="0"/>
          </a:p>
        </p:txBody>
      </p:sp>
    </p:spTree>
    <p:extLst>
      <p:ext uri="{BB962C8B-B14F-4D97-AF65-F5344CB8AC3E}">
        <p14:creationId xmlns:p14="http://schemas.microsoft.com/office/powerpoint/2010/main" val="1354529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D0D14D-7F88-0B96-82F9-E988E42076B3}"/>
              </a:ext>
            </a:extLst>
          </p:cNvPr>
          <p:cNvSpPr txBox="1">
            <a:spLocks/>
          </p:cNvSpPr>
          <p:nvPr/>
        </p:nvSpPr>
        <p:spPr>
          <a:xfrm>
            <a:off x="1283729" y="194183"/>
            <a:ext cx="8649980"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2700" b="1"/>
              <a:t>Chapter </a:t>
            </a:r>
            <a:r>
              <a:rPr lang="en-US" sz="2700" b="1"/>
              <a:t>X: Competition</a:t>
            </a:r>
            <a:endParaRPr lang="en-US" sz="2700" b="1">
              <a:solidFill>
                <a:srgbClr val="5F9127"/>
              </a:solidFill>
              <a:latin typeface="Century Gothic" panose="020B0502020202020204" pitchFamily="34" charset="0"/>
            </a:endParaRPr>
          </a:p>
        </p:txBody>
      </p:sp>
      <p:graphicFrame>
        <p:nvGraphicFramePr>
          <p:cNvPr id="4" name="Content Placeholder 1">
            <a:extLst>
              <a:ext uri="{FF2B5EF4-FFF2-40B4-BE49-F238E27FC236}">
                <a16:creationId xmlns:a16="http://schemas.microsoft.com/office/drawing/2014/main" id="{F4D2495E-2CF0-7E4E-2BB7-6CD9FA3057D8}"/>
              </a:ext>
            </a:extLst>
          </p:cNvPr>
          <p:cNvGraphicFramePr/>
          <p:nvPr>
            <p:extLst>
              <p:ext uri="{D42A27DB-BD31-4B8C-83A1-F6EECF244321}">
                <p14:modId xmlns:p14="http://schemas.microsoft.com/office/powerpoint/2010/main" val="3248479997"/>
              </p:ext>
            </p:extLst>
          </p:nvPr>
        </p:nvGraphicFramePr>
        <p:xfrm>
          <a:off x="440635" y="651381"/>
          <a:ext cx="9140094" cy="4858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E595C76B-29B8-B839-7A44-496B25CEFA7D}"/>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See slide notes for </a:t>
            </a:r>
            <a:r>
              <a:rPr lang="en-GB" sz="1800" dirty="0">
                <a:effectLst/>
                <a:latin typeface="Calibri" panose="020F0502020204030204" pitchFamily="34" charset="0"/>
              </a:rPr>
              <a:t>detail</a:t>
            </a:r>
            <a:endParaRPr lang="en-US" dirty="0"/>
          </a:p>
        </p:txBody>
      </p:sp>
    </p:spTree>
    <p:extLst>
      <p:ext uri="{BB962C8B-B14F-4D97-AF65-F5344CB8AC3E}">
        <p14:creationId xmlns:p14="http://schemas.microsoft.com/office/powerpoint/2010/main" val="1884459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D0D14D-7F88-0B96-82F9-E988E42076B3}"/>
              </a:ext>
            </a:extLst>
          </p:cNvPr>
          <p:cNvSpPr txBox="1">
            <a:spLocks/>
          </p:cNvSpPr>
          <p:nvPr/>
        </p:nvSpPr>
        <p:spPr>
          <a:xfrm>
            <a:off x="1283729" y="194183"/>
            <a:ext cx="8649980"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2700" b="1"/>
              <a:t>Chapter </a:t>
            </a:r>
            <a:r>
              <a:rPr lang="en-US" sz="2700" b="1"/>
              <a:t>XI: Taxation</a:t>
            </a:r>
            <a:endParaRPr lang="en-US" sz="2700" b="1">
              <a:solidFill>
                <a:srgbClr val="5F9127"/>
              </a:solidFill>
              <a:latin typeface="Century Gothic" panose="020B0502020202020204" pitchFamily="34" charset="0"/>
            </a:endParaRPr>
          </a:p>
        </p:txBody>
      </p:sp>
      <p:graphicFrame>
        <p:nvGraphicFramePr>
          <p:cNvPr id="4" name="Content Placeholder 1">
            <a:extLst>
              <a:ext uri="{FF2B5EF4-FFF2-40B4-BE49-F238E27FC236}">
                <a16:creationId xmlns:a16="http://schemas.microsoft.com/office/drawing/2014/main" id="{F4D2495E-2CF0-7E4E-2BB7-6CD9FA3057D8}"/>
              </a:ext>
            </a:extLst>
          </p:cNvPr>
          <p:cNvGraphicFramePr/>
          <p:nvPr>
            <p:extLst>
              <p:ext uri="{D42A27DB-BD31-4B8C-83A1-F6EECF244321}">
                <p14:modId xmlns:p14="http://schemas.microsoft.com/office/powerpoint/2010/main" val="2354987527"/>
              </p:ext>
            </p:extLst>
          </p:nvPr>
        </p:nvGraphicFramePr>
        <p:xfrm>
          <a:off x="522521" y="780220"/>
          <a:ext cx="9017264" cy="4617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6AFC9B51-61C7-C105-152E-C05EE15BBE7E}"/>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See slide notes for </a:t>
            </a:r>
            <a:r>
              <a:rPr lang="en-GB" sz="1800" dirty="0">
                <a:effectLst/>
                <a:latin typeface="Calibri" panose="020F0502020204030204" pitchFamily="34" charset="0"/>
              </a:rPr>
              <a:t>detail</a:t>
            </a:r>
            <a:endParaRPr lang="en-US" dirty="0"/>
          </a:p>
        </p:txBody>
      </p:sp>
    </p:spTree>
    <p:extLst>
      <p:ext uri="{BB962C8B-B14F-4D97-AF65-F5344CB8AC3E}">
        <p14:creationId xmlns:p14="http://schemas.microsoft.com/office/powerpoint/2010/main" val="3434554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aphicFrame>
        <p:nvGraphicFramePr>
          <p:cNvPr id="3" name="Diagram 2">
            <a:extLst>
              <a:ext uri="{FF2B5EF4-FFF2-40B4-BE49-F238E27FC236}">
                <a16:creationId xmlns:a16="http://schemas.microsoft.com/office/drawing/2014/main" id="{4B8921E3-9F1A-EBF1-1F06-66A4FE04BA93}"/>
              </a:ext>
            </a:extLst>
          </p:cNvPr>
          <p:cNvGraphicFramePr/>
          <p:nvPr>
            <p:extLst>
              <p:ext uri="{D42A27DB-BD31-4B8C-83A1-F6EECF244321}">
                <p14:modId xmlns:p14="http://schemas.microsoft.com/office/powerpoint/2010/main" val="3694843766"/>
              </p:ext>
            </p:extLst>
          </p:nvPr>
        </p:nvGraphicFramePr>
        <p:xfrm>
          <a:off x="512005" y="1291174"/>
          <a:ext cx="7831895" cy="5036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2">
            <a:extLst>
              <a:ext uri="{FF2B5EF4-FFF2-40B4-BE49-F238E27FC236}">
                <a16:creationId xmlns:a16="http://schemas.microsoft.com/office/drawing/2014/main" id="{FEEDA5DF-7EA7-C6A2-D87D-2447B93B3B52}"/>
              </a:ext>
            </a:extLst>
          </p:cNvPr>
          <p:cNvSpPr txBox="1">
            <a:spLocks/>
          </p:cNvSpPr>
          <p:nvPr/>
        </p:nvSpPr>
        <p:spPr>
          <a:xfrm>
            <a:off x="1297377" y="301337"/>
            <a:ext cx="8649980"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spcAft>
                <a:spcPts val="600"/>
              </a:spcAft>
            </a:pPr>
            <a:r>
              <a:rPr lang="en-GB" sz="2700" b="1"/>
              <a:t>National Contact Points for RBC</a:t>
            </a:r>
            <a:endParaRPr lang="en-US" sz="2700" b="1">
              <a:solidFill>
                <a:srgbClr val="5F9127"/>
              </a:solidFill>
              <a:latin typeface="Century Gothic" panose="020B0502020202020204" pitchFamily="34" charset="0"/>
            </a:endParaRPr>
          </a:p>
        </p:txBody>
      </p:sp>
      <p:sp>
        <p:nvSpPr>
          <p:cNvPr id="2" name="TextBox 1">
            <a:extLst>
              <a:ext uri="{FF2B5EF4-FFF2-40B4-BE49-F238E27FC236}">
                <a16:creationId xmlns:a16="http://schemas.microsoft.com/office/drawing/2014/main" id="{936BC47F-3D72-1C99-E605-3380D028BA98}"/>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See slide notes for </a:t>
            </a:r>
            <a:r>
              <a:rPr lang="en-GB" sz="1800" dirty="0">
                <a:effectLst/>
                <a:latin typeface="Calibri" panose="020F0502020204030204" pitchFamily="34" charset="0"/>
              </a:rPr>
              <a:t>detail</a:t>
            </a:r>
            <a:endParaRPr lang="en-US" dirty="0"/>
          </a:p>
        </p:txBody>
      </p:sp>
    </p:spTree>
    <p:extLst>
      <p:ext uri="{BB962C8B-B14F-4D97-AF65-F5344CB8AC3E}">
        <p14:creationId xmlns:p14="http://schemas.microsoft.com/office/powerpoint/2010/main" val="2100335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CB174-FF38-3EBA-7A6C-CC0932333A06}"/>
              </a:ext>
            </a:extLst>
          </p:cNvPr>
          <p:cNvSpPr txBox="1">
            <a:spLocks/>
          </p:cNvSpPr>
          <p:nvPr/>
        </p:nvSpPr>
        <p:spPr>
          <a:xfrm>
            <a:off x="1297377" y="301337"/>
            <a:ext cx="8649980"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spcAft>
                <a:spcPts val="600"/>
              </a:spcAft>
            </a:pPr>
            <a:r>
              <a:rPr lang="en-GB" sz="2700" b="1"/>
              <a:t>National Contact Points for RBC</a:t>
            </a:r>
            <a:endParaRPr lang="en-US" sz="2700" b="1">
              <a:solidFill>
                <a:srgbClr val="5F9127"/>
              </a:solidFill>
              <a:latin typeface="Century Gothic" panose="020B0502020202020204" pitchFamily="34" charset="0"/>
            </a:endParaRPr>
          </a:p>
        </p:txBody>
      </p:sp>
      <p:graphicFrame>
        <p:nvGraphicFramePr>
          <p:cNvPr id="8" name="Content Placeholder 1">
            <a:extLst>
              <a:ext uri="{FF2B5EF4-FFF2-40B4-BE49-F238E27FC236}">
                <a16:creationId xmlns:a16="http://schemas.microsoft.com/office/drawing/2014/main" id="{C6E5A774-2ABF-C6A4-D297-F0957535CC22}"/>
              </a:ext>
            </a:extLst>
          </p:cNvPr>
          <p:cNvGraphicFramePr/>
          <p:nvPr>
            <p:extLst>
              <p:ext uri="{D42A27DB-BD31-4B8C-83A1-F6EECF244321}">
                <p14:modId xmlns:p14="http://schemas.microsoft.com/office/powerpoint/2010/main" val="1246292334"/>
              </p:ext>
            </p:extLst>
          </p:nvPr>
        </p:nvGraphicFramePr>
        <p:xfrm>
          <a:off x="583056" y="1472044"/>
          <a:ext cx="8649979" cy="5084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158CA77F-E9E6-96BE-6878-4631C1B57A8B}"/>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See slide notes for </a:t>
            </a:r>
            <a:r>
              <a:rPr lang="en-GB" sz="1800" dirty="0">
                <a:effectLst/>
                <a:latin typeface="Calibri" panose="020F0502020204030204" pitchFamily="34" charset="0"/>
              </a:rPr>
              <a:t>detail</a:t>
            </a:r>
            <a:endParaRPr lang="en-US" dirty="0"/>
          </a:p>
        </p:txBody>
      </p:sp>
    </p:spTree>
    <p:extLst>
      <p:ext uri="{BB962C8B-B14F-4D97-AF65-F5344CB8AC3E}">
        <p14:creationId xmlns:p14="http://schemas.microsoft.com/office/powerpoint/2010/main" val="1374662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CB174-FF38-3EBA-7A6C-CC0932333A06}"/>
              </a:ext>
            </a:extLst>
          </p:cNvPr>
          <p:cNvSpPr txBox="1">
            <a:spLocks/>
          </p:cNvSpPr>
          <p:nvPr/>
        </p:nvSpPr>
        <p:spPr>
          <a:xfrm>
            <a:off x="1297377" y="301337"/>
            <a:ext cx="8649980"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spcAft>
                <a:spcPts val="600"/>
              </a:spcAft>
            </a:pPr>
            <a:r>
              <a:rPr lang="en-GB" sz="2700" b="1"/>
              <a:t>National Contact Points for RBC</a:t>
            </a:r>
            <a:endParaRPr lang="en-US" sz="2700" b="1">
              <a:solidFill>
                <a:srgbClr val="5F9127"/>
              </a:solidFill>
              <a:latin typeface="Century Gothic" panose="020B0502020202020204" pitchFamily="34" charset="0"/>
            </a:endParaRPr>
          </a:p>
        </p:txBody>
      </p:sp>
      <p:graphicFrame>
        <p:nvGraphicFramePr>
          <p:cNvPr id="2" name="Content Placeholder 1">
            <a:extLst>
              <a:ext uri="{FF2B5EF4-FFF2-40B4-BE49-F238E27FC236}">
                <a16:creationId xmlns:a16="http://schemas.microsoft.com/office/drawing/2014/main" id="{A165985C-AEA6-2559-4AB5-01C6E85B2D72}"/>
              </a:ext>
            </a:extLst>
          </p:cNvPr>
          <p:cNvGraphicFramePr/>
          <p:nvPr>
            <p:extLst>
              <p:ext uri="{D42A27DB-BD31-4B8C-83A1-F6EECF244321}">
                <p14:modId xmlns:p14="http://schemas.microsoft.com/office/powerpoint/2010/main" val="3625718104"/>
              </p:ext>
            </p:extLst>
          </p:nvPr>
        </p:nvGraphicFramePr>
        <p:xfrm>
          <a:off x="583056" y="1560640"/>
          <a:ext cx="9147797" cy="4996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5034155-F379-26D3-FF1B-44CC41A45329}"/>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See slide notes for </a:t>
            </a:r>
            <a:r>
              <a:rPr lang="en-GB" sz="1800" dirty="0">
                <a:effectLst/>
                <a:latin typeface="Calibri" panose="020F0502020204030204" pitchFamily="34" charset="0"/>
              </a:rPr>
              <a:t>detail</a:t>
            </a:r>
            <a:endParaRPr lang="en-US" dirty="0"/>
          </a:p>
        </p:txBody>
      </p:sp>
    </p:spTree>
    <p:extLst>
      <p:ext uri="{BB962C8B-B14F-4D97-AF65-F5344CB8AC3E}">
        <p14:creationId xmlns:p14="http://schemas.microsoft.com/office/powerpoint/2010/main" val="255442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56000"/>
          </a:schemeClr>
        </a:solidFill>
        <a:effectLst/>
      </p:bgPr>
    </p:bg>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394D3041-D59F-AA72-3D5F-864D8BC11741}"/>
              </a:ext>
            </a:extLst>
          </p:cNvPr>
          <p:cNvSpPr txBox="1">
            <a:spLocks/>
          </p:cNvSpPr>
          <p:nvPr/>
        </p:nvSpPr>
        <p:spPr>
          <a:xfrm>
            <a:off x="1217920" y="138547"/>
            <a:ext cx="8368565" cy="877922"/>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b="1"/>
              <a:t>OECD Guidelines For Multinational Enterprises on Responsible Business Conduct</a:t>
            </a:r>
            <a:endParaRPr lang="en-US" b="1">
              <a:solidFill>
                <a:srgbClr val="5F9127"/>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563EB3FF-FA61-B3B5-3129-596132450AD7}"/>
              </a:ext>
            </a:extLst>
          </p:cNvPr>
          <p:cNvGraphicFramePr>
            <a:graphicFrameLocks noGrp="1"/>
          </p:cNvGraphicFramePr>
          <p:nvPr>
            <p:extLst>
              <p:ext uri="{D42A27DB-BD31-4B8C-83A1-F6EECF244321}">
                <p14:modId xmlns:p14="http://schemas.microsoft.com/office/powerpoint/2010/main" val="2705615479"/>
              </p:ext>
            </p:extLst>
          </p:nvPr>
        </p:nvGraphicFramePr>
        <p:xfrm>
          <a:off x="609602" y="1397001"/>
          <a:ext cx="7095066" cy="5029200"/>
        </p:xfrm>
        <a:graphic>
          <a:graphicData uri="http://schemas.openxmlformats.org/drawingml/2006/table">
            <a:tbl>
              <a:tblPr firstRow="1" firstCol="1" bandRow="1">
                <a:effectLst>
                  <a:outerShdw blurRad="50800" dist="50800" dir="5400000" algn="ctr" rotWithShape="0">
                    <a:srgbClr val="E1F3F4"/>
                  </a:outerShdw>
                </a:effectLst>
                <a:tableStyleId>{2D5ABB26-0587-4C30-8999-92F81FD0307C}</a:tableStyleId>
              </a:tblPr>
              <a:tblGrid>
                <a:gridCol w="2365022">
                  <a:extLst>
                    <a:ext uri="{9D8B030D-6E8A-4147-A177-3AD203B41FA5}">
                      <a16:colId xmlns:a16="http://schemas.microsoft.com/office/drawing/2014/main" val="3513618145"/>
                    </a:ext>
                  </a:extLst>
                </a:gridCol>
                <a:gridCol w="2365022">
                  <a:extLst>
                    <a:ext uri="{9D8B030D-6E8A-4147-A177-3AD203B41FA5}">
                      <a16:colId xmlns:a16="http://schemas.microsoft.com/office/drawing/2014/main" val="3040858484"/>
                    </a:ext>
                  </a:extLst>
                </a:gridCol>
                <a:gridCol w="2365022">
                  <a:extLst>
                    <a:ext uri="{9D8B030D-6E8A-4147-A177-3AD203B41FA5}">
                      <a16:colId xmlns:a16="http://schemas.microsoft.com/office/drawing/2014/main" val="1563797703"/>
                    </a:ext>
                  </a:extLst>
                </a:gridCol>
              </a:tblGrid>
              <a:tr h="1676400">
                <a:tc>
                  <a:txBody>
                    <a:bodyPr/>
                    <a:lstStyle/>
                    <a:p>
                      <a:pPr algn="ctr">
                        <a:lnSpc>
                          <a:spcPct val="107000"/>
                        </a:lnSpc>
                        <a:spcAft>
                          <a:spcPts val="800"/>
                        </a:spcAft>
                      </a:pPr>
                      <a:r>
                        <a:rPr lang="en-GB" sz="1800" b="0" cap="none" spc="0">
                          <a:ln>
                            <a:noFill/>
                          </a:ln>
                          <a:solidFill>
                            <a:schemeClr val="tx1"/>
                          </a:solidFill>
                          <a:effectLst/>
                        </a:rPr>
                        <a:t>Disclosure</a:t>
                      </a:r>
                      <a:endParaRPr lang="en-US" sz="1800" b="0"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E6E8"/>
                    </a:solidFill>
                  </a:tcPr>
                </a:tc>
                <a:tc>
                  <a:txBody>
                    <a:bodyPr/>
                    <a:lstStyle/>
                    <a:p>
                      <a:pPr algn="ctr">
                        <a:lnSpc>
                          <a:spcPct val="107000"/>
                        </a:lnSpc>
                        <a:spcAft>
                          <a:spcPts val="800"/>
                        </a:spcAft>
                      </a:pPr>
                      <a:r>
                        <a:rPr lang="en-GB" sz="1800" b="0" cap="none" spc="0">
                          <a:ln>
                            <a:noFill/>
                          </a:ln>
                          <a:solidFill>
                            <a:schemeClr val="tx1"/>
                          </a:solidFill>
                          <a:effectLst/>
                        </a:rPr>
                        <a:t>Human Rights</a:t>
                      </a:r>
                      <a:endParaRPr lang="en-US" sz="1800" b="0" cap="none" spc="0">
                        <a:ln>
                          <a:noFill/>
                        </a:ln>
                        <a:solidFill>
                          <a:schemeClr val="tx1"/>
                        </a:solidFill>
                        <a:effectLst/>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E6E8"/>
                    </a:solidFill>
                  </a:tcPr>
                </a:tc>
                <a:tc>
                  <a:txBody>
                    <a:bodyPr/>
                    <a:lstStyle/>
                    <a:p>
                      <a:pPr algn="ctr">
                        <a:lnSpc>
                          <a:spcPct val="107000"/>
                        </a:lnSpc>
                        <a:spcAft>
                          <a:spcPts val="800"/>
                        </a:spcAft>
                      </a:pPr>
                      <a:r>
                        <a:rPr lang="en-GB" sz="1800" b="0" cap="none" spc="0">
                          <a:ln>
                            <a:noFill/>
                          </a:ln>
                          <a:solidFill>
                            <a:schemeClr val="tx1"/>
                          </a:solidFill>
                          <a:effectLst/>
                        </a:rPr>
                        <a:t>Employment &amp; </a:t>
                      </a:r>
                      <a:br>
                        <a:rPr lang="en-GB" sz="1800" b="0" cap="none" spc="0">
                          <a:ln>
                            <a:noFill/>
                          </a:ln>
                          <a:solidFill>
                            <a:schemeClr val="tx1"/>
                          </a:solidFill>
                          <a:effectLst/>
                        </a:rPr>
                      </a:br>
                      <a:r>
                        <a:rPr lang="en-GB" sz="1800" b="0" cap="none" spc="0">
                          <a:ln>
                            <a:noFill/>
                          </a:ln>
                          <a:solidFill>
                            <a:schemeClr val="tx1"/>
                          </a:solidFill>
                          <a:effectLst/>
                        </a:rPr>
                        <a:t>Industrial Relations</a:t>
                      </a:r>
                      <a:endParaRPr lang="en-US" sz="1800" b="0" cap="none" spc="0">
                        <a:ln>
                          <a:noFill/>
                        </a:ln>
                        <a:solidFill>
                          <a:schemeClr val="tx1"/>
                        </a:solidFill>
                        <a:effectLst/>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E6E8"/>
                    </a:solidFill>
                  </a:tcPr>
                </a:tc>
                <a:extLst>
                  <a:ext uri="{0D108BD9-81ED-4DB2-BD59-A6C34878D82A}">
                    <a16:rowId xmlns:a16="http://schemas.microsoft.com/office/drawing/2014/main" val="2283475139"/>
                  </a:ext>
                </a:extLst>
              </a:tr>
              <a:tr h="1676400">
                <a:tc>
                  <a:txBody>
                    <a:bodyPr/>
                    <a:lstStyle/>
                    <a:p>
                      <a:pPr algn="ctr">
                        <a:lnSpc>
                          <a:spcPct val="107000"/>
                        </a:lnSpc>
                        <a:spcAft>
                          <a:spcPts val="800"/>
                        </a:spcAft>
                      </a:pPr>
                      <a:r>
                        <a:rPr lang="en-GB" sz="1800" b="0" cap="none" spc="0">
                          <a:ln>
                            <a:noFill/>
                          </a:ln>
                          <a:solidFill>
                            <a:schemeClr val="tx1"/>
                          </a:solidFill>
                          <a:effectLst/>
                        </a:rPr>
                        <a:t>Environment</a:t>
                      </a:r>
                      <a:endParaRPr lang="en-US" sz="1800" b="0"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E6E8"/>
                    </a:solidFill>
                  </a:tcPr>
                </a:tc>
                <a:tc>
                  <a:txBody>
                    <a:bodyPr/>
                    <a:lstStyle/>
                    <a:p>
                      <a:pPr algn="ctr">
                        <a:lnSpc>
                          <a:spcPct val="107000"/>
                        </a:lnSpc>
                        <a:spcAft>
                          <a:spcPts val="800"/>
                        </a:spcAft>
                      </a:pPr>
                      <a:r>
                        <a:rPr lang="en-GB" sz="1800" b="0" cap="none" spc="0">
                          <a:ln>
                            <a:noFill/>
                          </a:ln>
                          <a:solidFill>
                            <a:schemeClr val="tx1"/>
                          </a:solidFill>
                          <a:effectLst/>
                        </a:rPr>
                        <a:t>Consumer Interests</a:t>
                      </a:r>
                      <a:endParaRPr lang="en-US" sz="1800" b="0" cap="none" spc="0">
                        <a:ln>
                          <a:noFill/>
                        </a:ln>
                        <a:solidFill>
                          <a:schemeClr val="tx1"/>
                        </a:solidFill>
                        <a:effectLst/>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E6E8"/>
                    </a:solidFill>
                  </a:tcPr>
                </a:tc>
                <a:tc>
                  <a:txBody>
                    <a:bodyPr/>
                    <a:lstStyle/>
                    <a:p>
                      <a:pPr algn="ctr">
                        <a:lnSpc>
                          <a:spcPct val="107000"/>
                        </a:lnSpc>
                        <a:spcAft>
                          <a:spcPts val="800"/>
                        </a:spcAft>
                      </a:pPr>
                      <a:r>
                        <a:rPr lang="en-GB" sz="1800" b="0" cap="none" spc="0">
                          <a:ln>
                            <a:noFill/>
                          </a:ln>
                          <a:solidFill>
                            <a:schemeClr val="tx1"/>
                          </a:solidFill>
                          <a:effectLst/>
                        </a:rPr>
                        <a:t>Science,  Technology and Innovation</a:t>
                      </a:r>
                      <a:endParaRPr lang="en-US" sz="1800" b="0" cap="none" spc="0">
                        <a:ln>
                          <a:noFill/>
                        </a:ln>
                        <a:solidFill>
                          <a:schemeClr val="tx1"/>
                        </a:solidFill>
                        <a:effectLst/>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E6E8"/>
                    </a:solidFill>
                  </a:tcPr>
                </a:tc>
                <a:extLst>
                  <a:ext uri="{0D108BD9-81ED-4DB2-BD59-A6C34878D82A}">
                    <a16:rowId xmlns:a16="http://schemas.microsoft.com/office/drawing/2014/main" val="3058926253"/>
                  </a:ext>
                </a:extLst>
              </a:tr>
              <a:tr h="1676400">
                <a:tc>
                  <a:txBody>
                    <a:bodyPr/>
                    <a:lstStyle/>
                    <a:p>
                      <a:pPr algn="ctr">
                        <a:lnSpc>
                          <a:spcPct val="107000"/>
                        </a:lnSpc>
                        <a:spcAft>
                          <a:spcPts val="800"/>
                        </a:spcAft>
                      </a:pPr>
                      <a:r>
                        <a:rPr lang="en-GB" sz="1800" b="0" cap="none" spc="0">
                          <a:ln>
                            <a:noFill/>
                          </a:ln>
                          <a:solidFill>
                            <a:schemeClr val="tx1"/>
                          </a:solidFill>
                          <a:effectLst/>
                        </a:rPr>
                        <a:t>Combating Bribery and Other Forms of Corruption</a:t>
                      </a:r>
                      <a:r>
                        <a:rPr lang="en-US" sz="1800" b="0" cap="none" spc="0">
                          <a:ln>
                            <a:noFill/>
                          </a:ln>
                          <a:solidFill>
                            <a:schemeClr val="tx1"/>
                          </a:solidFill>
                          <a:effectLst/>
                        </a:rPr>
                        <a:t> </a:t>
                      </a:r>
                      <a:endParaRPr lang="en-US" sz="1800" b="0"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E6E8"/>
                    </a:solidFill>
                  </a:tcPr>
                </a:tc>
                <a:tc>
                  <a:txBody>
                    <a:bodyPr/>
                    <a:lstStyle/>
                    <a:p>
                      <a:pPr algn="ctr">
                        <a:lnSpc>
                          <a:spcPct val="107000"/>
                        </a:lnSpc>
                        <a:spcAft>
                          <a:spcPts val="800"/>
                        </a:spcAft>
                      </a:pPr>
                      <a:r>
                        <a:rPr lang="en-GB" sz="1800" b="0" cap="none" spc="0">
                          <a:ln>
                            <a:noFill/>
                          </a:ln>
                          <a:solidFill>
                            <a:schemeClr val="tx1"/>
                          </a:solidFill>
                          <a:effectLst/>
                        </a:rPr>
                        <a:t>Taxation</a:t>
                      </a:r>
                      <a:endParaRPr lang="en-US" sz="1800" b="0"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E6E8"/>
                    </a:solidFill>
                  </a:tcPr>
                </a:tc>
                <a:tc>
                  <a:txBody>
                    <a:bodyPr/>
                    <a:lstStyle/>
                    <a:p>
                      <a:pPr algn="ctr">
                        <a:lnSpc>
                          <a:spcPct val="107000"/>
                        </a:lnSpc>
                        <a:spcAft>
                          <a:spcPts val="800"/>
                        </a:spcAft>
                      </a:pPr>
                      <a:r>
                        <a:rPr lang="en-GB" sz="1800" b="0" cap="none" spc="0" dirty="0">
                          <a:ln>
                            <a:noFill/>
                          </a:ln>
                          <a:solidFill>
                            <a:schemeClr val="tx1"/>
                          </a:solidFill>
                          <a:effectLst/>
                        </a:rPr>
                        <a:t>Competition</a:t>
                      </a:r>
                      <a:endParaRPr lang="en-US" sz="1800" b="0" cap="none" spc="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E6E8"/>
                    </a:solidFill>
                  </a:tcPr>
                </a:tc>
                <a:extLst>
                  <a:ext uri="{0D108BD9-81ED-4DB2-BD59-A6C34878D82A}">
                    <a16:rowId xmlns:a16="http://schemas.microsoft.com/office/drawing/2014/main" val="363374063"/>
                  </a:ext>
                </a:extLst>
              </a:tr>
            </a:tbl>
          </a:graphicData>
        </a:graphic>
      </p:graphicFrame>
      <p:sp>
        <p:nvSpPr>
          <p:cNvPr id="4" name="TextBox 3">
            <a:extLst>
              <a:ext uri="{FF2B5EF4-FFF2-40B4-BE49-F238E27FC236}">
                <a16:creationId xmlns:a16="http://schemas.microsoft.com/office/drawing/2014/main" id="{D4D1AD2B-BB0A-A766-0764-245BA9DDE025}"/>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See slide notes for </a:t>
            </a:r>
            <a:r>
              <a:rPr lang="en-GB" sz="1800" dirty="0">
                <a:effectLst/>
                <a:latin typeface="Calibri" panose="020F0502020204030204" pitchFamily="34" charset="0"/>
              </a:rPr>
              <a:t>detail</a:t>
            </a:r>
            <a:endParaRPr lang="en-US" dirty="0"/>
          </a:p>
        </p:txBody>
      </p:sp>
    </p:spTree>
    <p:extLst>
      <p:ext uri="{BB962C8B-B14F-4D97-AF65-F5344CB8AC3E}">
        <p14:creationId xmlns:p14="http://schemas.microsoft.com/office/powerpoint/2010/main" val="2032212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CB174-FF38-3EBA-7A6C-CC0932333A06}"/>
              </a:ext>
            </a:extLst>
          </p:cNvPr>
          <p:cNvSpPr txBox="1">
            <a:spLocks/>
          </p:cNvSpPr>
          <p:nvPr/>
        </p:nvSpPr>
        <p:spPr>
          <a:xfrm>
            <a:off x="1297377" y="301337"/>
            <a:ext cx="8649980"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spcAft>
                <a:spcPts val="600"/>
              </a:spcAft>
            </a:pPr>
            <a:r>
              <a:rPr lang="en-GB" sz="2700" b="1"/>
              <a:t>National Contact Points for RBC</a:t>
            </a:r>
            <a:endParaRPr lang="en-US" sz="2700" b="1">
              <a:solidFill>
                <a:srgbClr val="5F9127"/>
              </a:solidFill>
              <a:latin typeface="Century Gothic" panose="020B0502020202020204" pitchFamily="34" charset="0"/>
            </a:endParaRPr>
          </a:p>
        </p:txBody>
      </p:sp>
      <p:graphicFrame>
        <p:nvGraphicFramePr>
          <p:cNvPr id="2" name="Content Placeholder 1">
            <a:extLst>
              <a:ext uri="{FF2B5EF4-FFF2-40B4-BE49-F238E27FC236}">
                <a16:creationId xmlns:a16="http://schemas.microsoft.com/office/drawing/2014/main" id="{A165985C-AEA6-2559-4AB5-01C6E85B2D72}"/>
              </a:ext>
            </a:extLst>
          </p:cNvPr>
          <p:cNvGraphicFramePr/>
          <p:nvPr>
            <p:extLst>
              <p:ext uri="{D42A27DB-BD31-4B8C-83A1-F6EECF244321}">
                <p14:modId xmlns:p14="http://schemas.microsoft.com/office/powerpoint/2010/main" val="3730226124"/>
              </p:ext>
            </p:extLst>
          </p:nvPr>
        </p:nvGraphicFramePr>
        <p:xfrm>
          <a:off x="568543" y="1484658"/>
          <a:ext cx="8888490" cy="5072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31C555A-D4B0-10FF-1CBC-5BEFAF29DA66}"/>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See slide notes for </a:t>
            </a:r>
            <a:r>
              <a:rPr lang="en-GB" sz="1800" dirty="0">
                <a:effectLst/>
                <a:latin typeface="Calibri" panose="020F0502020204030204" pitchFamily="34" charset="0"/>
              </a:rPr>
              <a:t>detail</a:t>
            </a:r>
            <a:endParaRPr lang="en-US" dirty="0"/>
          </a:p>
        </p:txBody>
      </p:sp>
    </p:spTree>
    <p:extLst>
      <p:ext uri="{BB962C8B-B14F-4D97-AF65-F5344CB8AC3E}">
        <p14:creationId xmlns:p14="http://schemas.microsoft.com/office/powerpoint/2010/main" val="413758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394D3041-D59F-AA72-3D5F-864D8BC11741}"/>
              </a:ext>
            </a:extLst>
          </p:cNvPr>
          <p:cNvSpPr txBox="1">
            <a:spLocks/>
          </p:cNvSpPr>
          <p:nvPr/>
        </p:nvSpPr>
        <p:spPr>
          <a:xfrm>
            <a:off x="9267909" y="2023110"/>
            <a:ext cx="2469624" cy="28460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spcAft>
                <a:spcPts val="600"/>
              </a:spcAft>
            </a:pPr>
            <a:r>
              <a:rPr lang="en-US" sz="2600" b="1">
                <a:solidFill>
                  <a:schemeClr val="tx1"/>
                </a:solidFill>
              </a:rPr>
              <a:t>Responsible Business Conduct Due Diligence </a:t>
            </a:r>
          </a:p>
        </p:txBody>
      </p:sp>
      <p:sp>
        <p:nvSpPr>
          <p:cNvPr id="20" name="Rectangle 19">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1">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440C8CEA-DF03-3254-4631-0ABDBB4F3D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71022" y="858524"/>
            <a:ext cx="7608304" cy="521190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92FF83F-EFA1-28B5-6C6E-EF56A7203ED3}"/>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See slide notes for </a:t>
            </a:r>
            <a:r>
              <a:rPr lang="en-GB" sz="1800" dirty="0">
                <a:effectLst/>
                <a:latin typeface="Calibri" panose="020F0502020204030204" pitchFamily="34" charset="0"/>
              </a:rPr>
              <a:t>detail</a:t>
            </a:r>
            <a:endParaRPr lang="en-US" dirty="0"/>
          </a:p>
        </p:txBody>
      </p:sp>
    </p:spTree>
    <p:extLst>
      <p:ext uri="{BB962C8B-B14F-4D97-AF65-F5344CB8AC3E}">
        <p14:creationId xmlns:p14="http://schemas.microsoft.com/office/powerpoint/2010/main" val="1478560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0">
            <a:extLst>
              <a:ext uri="{FF2B5EF4-FFF2-40B4-BE49-F238E27FC236}">
                <a16:creationId xmlns:a16="http://schemas.microsoft.com/office/drawing/2014/main" id="{FBCF16F5-E0AF-4144-B7AF-BDDCDF8D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5584" y="610517"/>
            <a:ext cx="4010943" cy="5636963"/>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7085843F-A255-4AE2-BD1C-10954E1A6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918980" cy="6858000"/>
          </a:xfrm>
          <a:custGeom>
            <a:avLst/>
            <a:gdLst>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7007460 w 7918980"/>
              <a:gd name="connsiteY67" fmla="*/ 1945112 h 6858000"/>
              <a:gd name="connsiteX68" fmla="*/ 6995756 w 7918980"/>
              <a:gd name="connsiteY68" fmla="*/ 1961162 h 6858000"/>
              <a:gd name="connsiteX69" fmla="*/ 6991493 w 7918980"/>
              <a:gd name="connsiteY69" fmla="*/ 1969445 h 6858000"/>
              <a:gd name="connsiteX70" fmla="*/ 6949577 w 7918980"/>
              <a:gd name="connsiteY70" fmla="*/ 2024270 h 6858000"/>
              <a:gd name="connsiteX71" fmla="*/ 6942508 w 7918980"/>
              <a:gd name="connsiteY71" fmla="*/ 2107942 h 6858000"/>
              <a:gd name="connsiteX72" fmla="*/ 6933336 w 7918980"/>
              <a:gd name="connsiteY72" fmla="*/ 2193455 h 6858000"/>
              <a:gd name="connsiteX73" fmla="*/ 6927972 w 7918980"/>
              <a:gd name="connsiteY73" fmla="*/ 2260088 h 6858000"/>
              <a:gd name="connsiteX74" fmla="*/ 6909058 w 7918980"/>
              <a:gd name="connsiteY74" fmla="*/ 2296008 h 6858000"/>
              <a:gd name="connsiteX75" fmla="*/ 6901810 w 7918980"/>
              <a:gd name="connsiteY75" fmla="*/ 2305564 h 6858000"/>
              <a:gd name="connsiteX76" fmla="*/ 6904482 w 7918980"/>
              <a:gd name="connsiteY76" fmla="*/ 2320214 h 6858000"/>
              <a:gd name="connsiteX77" fmla="*/ 6891885 w 7918980"/>
              <a:gd name="connsiteY77" fmla="*/ 2417011 h 6858000"/>
              <a:gd name="connsiteX78" fmla="*/ 6884970 w 7918980"/>
              <a:gd name="connsiteY78" fmla="*/ 2454207 h 6858000"/>
              <a:gd name="connsiteX79" fmla="*/ 6882954 w 7918980"/>
              <a:gd name="connsiteY79" fmla="*/ 2487203 h 6858000"/>
              <a:gd name="connsiteX80" fmla="*/ 6871484 w 7918980"/>
              <a:gd name="connsiteY80" fmla="*/ 2512282 h 6858000"/>
              <a:gd name="connsiteX81" fmla="*/ 6872496 w 7918980"/>
              <a:gd name="connsiteY81" fmla="*/ 2514318 h 6858000"/>
              <a:gd name="connsiteX82" fmla="*/ 6898111 w 7918980"/>
              <a:gd name="connsiteY82" fmla="*/ 2574334 h 6858000"/>
              <a:gd name="connsiteX83" fmla="*/ 6897017 w 7918980"/>
              <a:gd name="connsiteY83" fmla="*/ 2579877 h 6858000"/>
              <a:gd name="connsiteX84" fmla="*/ 6897171 w 7918980"/>
              <a:gd name="connsiteY84" fmla="*/ 2608928 h 6858000"/>
              <a:gd name="connsiteX85" fmla="*/ 6896584 w 7918980"/>
              <a:gd name="connsiteY85" fmla="*/ 2613111 h 6858000"/>
              <a:gd name="connsiteX86" fmla="*/ 6888164 w 7918980"/>
              <a:gd name="connsiteY86" fmla="*/ 2621996 h 6858000"/>
              <a:gd name="connsiteX87" fmla="*/ 6890652 w 7918980"/>
              <a:gd name="connsiteY87" fmla="*/ 2634265 h 6858000"/>
              <a:gd name="connsiteX88" fmla="*/ 6882034 w 7918980"/>
              <a:gd name="connsiteY88" fmla="*/ 2647237 h 6858000"/>
              <a:gd name="connsiteX89" fmla="*/ 6888195 w 7918980"/>
              <a:gd name="connsiteY89" fmla="*/ 2650786 h 6858000"/>
              <a:gd name="connsiteX90" fmla="*/ 6894052 w 7918980"/>
              <a:gd name="connsiteY90" fmla="*/ 2661993 h 6858000"/>
              <a:gd name="connsiteX91" fmla="*/ 6885953 w 7918980"/>
              <a:gd name="connsiteY91" fmla="*/ 2670949 h 6858000"/>
              <a:gd name="connsiteX92" fmla="*/ 6880156 w 7918980"/>
              <a:gd name="connsiteY92" fmla="*/ 2690255 h 6858000"/>
              <a:gd name="connsiteX93" fmla="*/ 6881009 w 7918980"/>
              <a:gd name="connsiteY93" fmla="*/ 2695683 h 6858000"/>
              <a:gd name="connsiteX94" fmla="*/ 6870001 w 7918980"/>
              <a:gd name="connsiteY94" fmla="*/ 2713964 h 6858000"/>
              <a:gd name="connsiteX95" fmla="*/ 6864441 w 7918980"/>
              <a:gd name="connsiteY95" fmla="*/ 2730175 h 6858000"/>
              <a:gd name="connsiteX96" fmla="*/ 6875107 w 7918980"/>
              <a:gd name="connsiteY96" fmla="*/ 2763497 h 6858000"/>
              <a:gd name="connsiteX97" fmla="*/ 6837349 w 7918980"/>
              <a:gd name="connsiteY97" fmla="*/ 3051539 h 6858000"/>
              <a:gd name="connsiteX98" fmla="*/ 6835698 w 7918980"/>
              <a:gd name="connsiteY98" fmla="*/ 3060333 h 6858000"/>
              <a:gd name="connsiteX99" fmla="*/ 6837785 w 7918980"/>
              <a:gd name="connsiteY99" fmla="*/ 3065434 h 6858000"/>
              <a:gd name="connsiteX100" fmla="*/ 6834476 w 7918980"/>
              <a:gd name="connsiteY100" fmla="*/ 3066836 h 6858000"/>
              <a:gd name="connsiteX101" fmla="*/ 6831096 w 7918980"/>
              <a:gd name="connsiteY101" fmla="*/ 3084834 h 6858000"/>
              <a:gd name="connsiteX102" fmla="*/ 6831305 w 7918980"/>
              <a:gd name="connsiteY102" fmla="*/ 3097259 h 6858000"/>
              <a:gd name="connsiteX103" fmla="*/ 6828050 w 7918980"/>
              <a:gd name="connsiteY103" fmla="*/ 3101053 h 6858000"/>
              <a:gd name="connsiteX104" fmla="*/ 6827093 w 7918980"/>
              <a:gd name="connsiteY104" fmla="*/ 3106151 h 6858000"/>
              <a:gd name="connsiteX105" fmla="*/ 6833251 w 7918980"/>
              <a:gd name="connsiteY105" fmla="*/ 3116747 h 6858000"/>
              <a:gd name="connsiteX106" fmla="*/ 6825921 w 7918980"/>
              <a:gd name="connsiteY106" fmla="*/ 3151828 h 6858000"/>
              <a:gd name="connsiteX107" fmla="*/ 6825863 w 7918980"/>
              <a:gd name="connsiteY107" fmla="*/ 3180546 h 6858000"/>
              <a:gd name="connsiteX108" fmla="*/ 6839691 w 7918980"/>
              <a:gd name="connsiteY108" fmla="*/ 3258677 h 6858000"/>
              <a:gd name="connsiteX109" fmla="*/ 6840898 w 7918980"/>
              <a:gd name="connsiteY109" fmla="*/ 3262610 h 6858000"/>
              <a:gd name="connsiteX110" fmla="*/ 6834652 w 7918980"/>
              <a:gd name="connsiteY110" fmla="*/ 3277179 h 6858000"/>
              <a:gd name="connsiteX111" fmla="*/ 6832324 w 7918980"/>
              <a:gd name="connsiteY111" fmla="*/ 3278130 h 6858000"/>
              <a:gd name="connsiteX112" fmla="*/ 6849750 w 7918980"/>
              <a:gd name="connsiteY112" fmla="*/ 3325671 h 6858000"/>
              <a:gd name="connsiteX113" fmla="*/ 6847551 w 7918980"/>
              <a:gd name="connsiteY113" fmla="*/ 3332072 h 6858000"/>
              <a:gd name="connsiteX114" fmla="*/ 6864685 w 7918980"/>
              <a:gd name="connsiteY114" fmla="*/ 3362948 h 6858000"/>
              <a:gd name="connsiteX115" fmla="*/ 6870457 w 7918980"/>
              <a:gd name="connsiteY115" fmla="*/ 3378959 h 6858000"/>
              <a:gd name="connsiteX116" fmla="*/ 6883738 w 7918980"/>
              <a:gd name="connsiteY116" fmla="*/ 3407057 h 6858000"/>
              <a:gd name="connsiteX117" fmla="*/ 6881948 w 7918980"/>
              <a:gd name="connsiteY117" fmla="*/ 3409825 h 6858000"/>
              <a:gd name="connsiteX118" fmla="*/ 6885647 w 7918980"/>
              <a:gd name="connsiteY118" fmla="*/ 3415218 h 6858000"/>
              <a:gd name="connsiteX119" fmla="*/ 6883908 w 7918980"/>
              <a:gd name="connsiteY119" fmla="*/ 3419880 h 6858000"/>
              <a:gd name="connsiteX120" fmla="*/ 6885903 w 7918980"/>
              <a:gd name="connsiteY120" fmla="*/ 3424545 h 6858000"/>
              <a:gd name="connsiteX121" fmla="*/ 6887603 w 7918980"/>
              <a:gd name="connsiteY121" fmla="*/ 3476412 h 6858000"/>
              <a:gd name="connsiteX122" fmla="*/ 6892664 w 7918980"/>
              <a:gd name="connsiteY122" fmla="*/ 3486850 h 6858000"/>
              <a:gd name="connsiteX123" fmla="*/ 6886319 w 7918980"/>
              <a:gd name="connsiteY123" fmla="*/ 3496391 h 6858000"/>
              <a:gd name="connsiteX124" fmla="*/ 6893119 w 7918980"/>
              <a:gd name="connsiteY124" fmla="*/ 3531201 h 6858000"/>
              <a:gd name="connsiteX125" fmla="*/ 6902876 w 7918980"/>
              <a:gd name="connsiteY125" fmla="*/ 3542019 h 6858000"/>
              <a:gd name="connsiteX126" fmla="*/ 6910520 w 7918980"/>
              <a:gd name="connsiteY126" fmla="*/ 3552249 h 6858000"/>
              <a:gd name="connsiteX127" fmla="*/ 6910882 w 7918980"/>
              <a:gd name="connsiteY127" fmla="*/ 3553678 h 6858000"/>
              <a:gd name="connsiteX128" fmla="*/ 6914489 w 7918980"/>
              <a:gd name="connsiteY128" fmla="*/ 3568021 h 6858000"/>
              <a:gd name="connsiteX129" fmla="*/ 6914914 w 7918980"/>
              <a:gd name="connsiteY129" fmla="*/ 3569719 h 6858000"/>
              <a:gd name="connsiteX130" fmla="*/ 6912342 w 7918980"/>
              <a:gd name="connsiteY130" fmla="*/ 3586412 h 6858000"/>
              <a:gd name="connsiteX131" fmla="*/ 6915338 w 7918980"/>
              <a:gd name="connsiteY131" fmla="*/ 3597336 h 6858000"/>
              <a:gd name="connsiteX132" fmla="*/ 6907234 w 7918980"/>
              <a:gd name="connsiteY132" fmla="*/ 3606007 h 6858000"/>
              <a:gd name="connsiteX133" fmla="*/ 6907261 w 7918980"/>
              <a:gd name="connsiteY133" fmla="*/ 3641228 h 6858000"/>
              <a:gd name="connsiteX134" fmla="*/ 6914828 w 7918980"/>
              <a:gd name="connsiteY134" fmla="*/ 3653088 h 6858000"/>
              <a:gd name="connsiteX135" fmla="*/ 6920416 w 7918980"/>
              <a:gd name="connsiteY135" fmla="*/ 3664114 h 6858000"/>
              <a:gd name="connsiteX136" fmla="*/ 6920498 w 7918980"/>
              <a:gd name="connsiteY136" fmla="*/ 3665569 h 6858000"/>
              <a:gd name="connsiteX137" fmla="*/ 6922809 w 7918980"/>
              <a:gd name="connsiteY137" fmla="*/ 3707357 h 6858000"/>
              <a:gd name="connsiteX138" fmla="*/ 6937676 w 7918980"/>
              <a:gd name="connsiteY138" fmla="*/ 3778166 h 6858000"/>
              <a:gd name="connsiteX139" fmla="*/ 6958359 w 7918980"/>
              <a:gd name="connsiteY139" fmla="*/ 3878222 h 6858000"/>
              <a:gd name="connsiteX140" fmla="*/ 6953118 w 7918980"/>
              <a:gd name="connsiteY140" fmla="*/ 4048117 h 6858000"/>
              <a:gd name="connsiteX141" fmla="*/ 6913020 w 7918980"/>
              <a:gd name="connsiteY141" fmla="*/ 4219510 h 6858000"/>
              <a:gd name="connsiteX142" fmla="*/ 6915792 w 7918980"/>
              <a:gd name="connsiteY142" fmla="*/ 4411258 h 6858000"/>
              <a:gd name="connsiteX143" fmla="*/ 6907579 w 7918980"/>
              <a:gd name="connsiteY143" fmla="*/ 4488531 h 6858000"/>
              <a:gd name="connsiteX144" fmla="*/ 6907052 w 7918980"/>
              <a:gd name="connsiteY144" fmla="*/ 4539168 h 6858000"/>
              <a:gd name="connsiteX145" fmla="*/ 6891916 w 7918980"/>
              <a:gd name="connsiteY145" fmla="*/ 4625153 h 6858000"/>
              <a:gd name="connsiteX146" fmla="*/ 6882094 w 7918980"/>
              <a:gd name="connsiteY146" fmla="*/ 4733115 h 6858000"/>
              <a:gd name="connsiteX147" fmla="*/ 6860189 w 7918980"/>
              <a:gd name="connsiteY147" fmla="*/ 4844323 h 6858000"/>
              <a:gd name="connsiteX148" fmla="*/ 6843618 w 7918980"/>
              <a:gd name="connsiteY148" fmla="*/ 4877992 h 6858000"/>
              <a:gd name="connsiteX149" fmla="*/ 6829393 w 7918980"/>
              <a:gd name="connsiteY149" fmla="*/ 4925805 h 6858000"/>
              <a:gd name="connsiteX150" fmla="*/ 6794017 w 7918980"/>
              <a:gd name="connsiteY150" fmla="*/ 5009272 h 6858000"/>
              <a:gd name="connsiteX151" fmla="*/ 6786085 w 7918980"/>
              <a:gd name="connsiteY151" fmla="*/ 5111369 h 6858000"/>
              <a:gd name="connsiteX152" fmla="*/ 6799321 w 7918980"/>
              <a:gd name="connsiteY152" fmla="*/ 5210876 h 6858000"/>
              <a:gd name="connsiteX153" fmla="*/ 6803597 w 7918980"/>
              <a:gd name="connsiteY153" fmla="*/ 5269726 h 6858000"/>
              <a:gd name="connsiteX154" fmla="*/ 6820713 w 7918980"/>
              <a:gd name="connsiteY154" fmla="*/ 5464225 h 6858000"/>
              <a:gd name="connsiteX155" fmla="*/ 6824380 w 7918980"/>
              <a:gd name="connsiteY155" fmla="*/ 5594585 h 6858000"/>
              <a:gd name="connsiteX156" fmla="*/ 6806680 w 7918980"/>
              <a:gd name="connsiteY156" fmla="*/ 5667896 h 6858000"/>
              <a:gd name="connsiteX157" fmla="*/ 6791486 w 7918980"/>
              <a:gd name="connsiteY157" fmla="*/ 5769225 h 6858000"/>
              <a:gd name="connsiteX158" fmla="*/ 6792745 w 7918980"/>
              <a:gd name="connsiteY158" fmla="*/ 5823324 h 6858000"/>
              <a:gd name="connsiteX159" fmla="*/ 6789109 w 7918980"/>
              <a:gd name="connsiteY159" fmla="*/ 5862699 h 6858000"/>
              <a:gd name="connsiteX160" fmla="*/ 6793675 w 7918980"/>
              <a:gd name="connsiteY160" fmla="*/ 5906467 h 6858000"/>
              <a:gd name="connsiteX161" fmla="*/ 6814548 w 7918980"/>
              <a:gd name="connsiteY161" fmla="*/ 5939847 h 6858000"/>
              <a:gd name="connsiteX162" fmla="*/ 6809795 w 7918980"/>
              <a:gd name="connsiteY162" fmla="*/ 5973994 h 6858000"/>
              <a:gd name="connsiteX163" fmla="*/ 6810756 w 7918980"/>
              <a:gd name="connsiteY163" fmla="*/ 6089693 h 6858000"/>
              <a:gd name="connsiteX164" fmla="*/ 6814601 w 7918980"/>
              <a:gd name="connsiteY164" fmla="*/ 6224938 h 6858000"/>
              <a:gd name="connsiteX165" fmla="*/ 6840137 w 7918980"/>
              <a:gd name="connsiteY165" fmla="*/ 6370251 h 6858000"/>
              <a:gd name="connsiteX166" fmla="*/ 6863777 w 7918980"/>
              <a:gd name="connsiteY166" fmla="*/ 6541313 h 6858000"/>
              <a:gd name="connsiteX167" fmla="*/ 6868355 w 7918980"/>
              <a:gd name="connsiteY167" fmla="*/ 6640957 h 6858000"/>
              <a:gd name="connsiteX168" fmla="*/ 6881422 w 7918980"/>
              <a:gd name="connsiteY168" fmla="*/ 6705297 h 6858000"/>
              <a:gd name="connsiteX169" fmla="*/ 6894105 w 7918980"/>
              <a:gd name="connsiteY169" fmla="*/ 6759582 h 6858000"/>
              <a:gd name="connsiteX170" fmla="*/ 6892152 w 7918980"/>
              <a:gd name="connsiteY170" fmla="*/ 6817746 h 6858000"/>
              <a:gd name="connsiteX171" fmla="*/ 6895302 w 7918980"/>
              <a:gd name="connsiteY171" fmla="*/ 6843646 h 6858000"/>
              <a:gd name="connsiteX172" fmla="*/ 6914368 w 7918980"/>
              <a:gd name="connsiteY172" fmla="*/ 6857998 h 6858000"/>
              <a:gd name="connsiteX173" fmla="*/ 7549620 w 7918980"/>
              <a:gd name="connsiteY173" fmla="*/ 6857998 h 6858000"/>
              <a:gd name="connsiteX174" fmla="*/ 7918980 w 7918980"/>
              <a:gd name="connsiteY174" fmla="*/ 6857998 h 6858000"/>
              <a:gd name="connsiteX175" fmla="*/ 7918980 w 7918980"/>
              <a:gd name="connsiteY175" fmla="*/ 6858000 h 6858000"/>
              <a:gd name="connsiteX176" fmla="*/ 7549620 w 7918980"/>
              <a:gd name="connsiteY176" fmla="*/ 6858000 h 6858000"/>
              <a:gd name="connsiteX177" fmla="*/ 6658851 w 7918980"/>
              <a:gd name="connsiteY177" fmla="*/ 6858000 h 6858000"/>
              <a:gd name="connsiteX178" fmla="*/ 2092387 w 7918980"/>
              <a:gd name="connsiteY178" fmla="*/ 6858000 h 6858000"/>
              <a:gd name="connsiteX179" fmla="*/ 1822980 w 7918980"/>
              <a:gd name="connsiteY179" fmla="*/ 6858000 h 6858000"/>
              <a:gd name="connsiteX180" fmla="*/ 727500 w 7918980"/>
              <a:gd name="connsiteY180" fmla="*/ 6858000 h 6858000"/>
              <a:gd name="connsiteX181" fmla="*/ 504457 w 7918980"/>
              <a:gd name="connsiteY181" fmla="*/ 6858000 h 6858000"/>
              <a:gd name="connsiteX182" fmla="*/ 0 w 7918980"/>
              <a:gd name="connsiteY182" fmla="*/ 6858000 h 6858000"/>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7007460 w 7918980"/>
              <a:gd name="connsiteY67" fmla="*/ 1945112 h 6858000"/>
              <a:gd name="connsiteX68" fmla="*/ 6995756 w 7918980"/>
              <a:gd name="connsiteY68" fmla="*/ 1961162 h 6858000"/>
              <a:gd name="connsiteX69" fmla="*/ 6949577 w 7918980"/>
              <a:gd name="connsiteY69" fmla="*/ 2024270 h 6858000"/>
              <a:gd name="connsiteX70" fmla="*/ 6942508 w 7918980"/>
              <a:gd name="connsiteY70" fmla="*/ 2107942 h 6858000"/>
              <a:gd name="connsiteX71" fmla="*/ 6933336 w 7918980"/>
              <a:gd name="connsiteY71" fmla="*/ 2193455 h 6858000"/>
              <a:gd name="connsiteX72" fmla="*/ 6927972 w 7918980"/>
              <a:gd name="connsiteY72" fmla="*/ 2260088 h 6858000"/>
              <a:gd name="connsiteX73" fmla="*/ 6909058 w 7918980"/>
              <a:gd name="connsiteY73" fmla="*/ 2296008 h 6858000"/>
              <a:gd name="connsiteX74" fmla="*/ 6901810 w 7918980"/>
              <a:gd name="connsiteY74" fmla="*/ 2305564 h 6858000"/>
              <a:gd name="connsiteX75" fmla="*/ 6904482 w 7918980"/>
              <a:gd name="connsiteY75" fmla="*/ 2320214 h 6858000"/>
              <a:gd name="connsiteX76" fmla="*/ 6891885 w 7918980"/>
              <a:gd name="connsiteY76" fmla="*/ 2417011 h 6858000"/>
              <a:gd name="connsiteX77" fmla="*/ 6884970 w 7918980"/>
              <a:gd name="connsiteY77" fmla="*/ 2454207 h 6858000"/>
              <a:gd name="connsiteX78" fmla="*/ 6882954 w 7918980"/>
              <a:gd name="connsiteY78" fmla="*/ 2487203 h 6858000"/>
              <a:gd name="connsiteX79" fmla="*/ 6871484 w 7918980"/>
              <a:gd name="connsiteY79" fmla="*/ 2512282 h 6858000"/>
              <a:gd name="connsiteX80" fmla="*/ 6872496 w 7918980"/>
              <a:gd name="connsiteY80" fmla="*/ 2514318 h 6858000"/>
              <a:gd name="connsiteX81" fmla="*/ 6898111 w 7918980"/>
              <a:gd name="connsiteY81" fmla="*/ 2574334 h 6858000"/>
              <a:gd name="connsiteX82" fmla="*/ 6897017 w 7918980"/>
              <a:gd name="connsiteY82" fmla="*/ 2579877 h 6858000"/>
              <a:gd name="connsiteX83" fmla="*/ 6897171 w 7918980"/>
              <a:gd name="connsiteY83" fmla="*/ 2608928 h 6858000"/>
              <a:gd name="connsiteX84" fmla="*/ 6896584 w 7918980"/>
              <a:gd name="connsiteY84" fmla="*/ 2613111 h 6858000"/>
              <a:gd name="connsiteX85" fmla="*/ 6888164 w 7918980"/>
              <a:gd name="connsiteY85" fmla="*/ 2621996 h 6858000"/>
              <a:gd name="connsiteX86" fmla="*/ 6890652 w 7918980"/>
              <a:gd name="connsiteY86" fmla="*/ 2634265 h 6858000"/>
              <a:gd name="connsiteX87" fmla="*/ 6882034 w 7918980"/>
              <a:gd name="connsiteY87" fmla="*/ 2647237 h 6858000"/>
              <a:gd name="connsiteX88" fmla="*/ 6888195 w 7918980"/>
              <a:gd name="connsiteY88" fmla="*/ 2650786 h 6858000"/>
              <a:gd name="connsiteX89" fmla="*/ 6894052 w 7918980"/>
              <a:gd name="connsiteY89" fmla="*/ 2661993 h 6858000"/>
              <a:gd name="connsiteX90" fmla="*/ 6885953 w 7918980"/>
              <a:gd name="connsiteY90" fmla="*/ 2670949 h 6858000"/>
              <a:gd name="connsiteX91" fmla="*/ 6880156 w 7918980"/>
              <a:gd name="connsiteY91" fmla="*/ 2690255 h 6858000"/>
              <a:gd name="connsiteX92" fmla="*/ 6881009 w 7918980"/>
              <a:gd name="connsiteY92" fmla="*/ 2695683 h 6858000"/>
              <a:gd name="connsiteX93" fmla="*/ 6870001 w 7918980"/>
              <a:gd name="connsiteY93" fmla="*/ 2713964 h 6858000"/>
              <a:gd name="connsiteX94" fmla="*/ 6864441 w 7918980"/>
              <a:gd name="connsiteY94" fmla="*/ 2730175 h 6858000"/>
              <a:gd name="connsiteX95" fmla="*/ 6875107 w 7918980"/>
              <a:gd name="connsiteY95" fmla="*/ 2763497 h 6858000"/>
              <a:gd name="connsiteX96" fmla="*/ 6837349 w 7918980"/>
              <a:gd name="connsiteY96" fmla="*/ 3051539 h 6858000"/>
              <a:gd name="connsiteX97" fmla="*/ 6835698 w 7918980"/>
              <a:gd name="connsiteY97" fmla="*/ 3060333 h 6858000"/>
              <a:gd name="connsiteX98" fmla="*/ 6837785 w 7918980"/>
              <a:gd name="connsiteY98" fmla="*/ 3065434 h 6858000"/>
              <a:gd name="connsiteX99" fmla="*/ 6834476 w 7918980"/>
              <a:gd name="connsiteY99" fmla="*/ 3066836 h 6858000"/>
              <a:gd name="connsiteX100" fmla="*/ 6831096 w 7918980"/>
              <a:gd name="connsiteY100" fmla="*/ 3084834 h 6858000"/>
              <a:gd name="connsiteX101" fmla="*/ 6831305 w 7918980"/>
              <a:gd name="connsiteY101" fmla="*/ 3097259 h 6858000"/>
              <a:gd name="connsiteX102" fmla="*/ 6828050 w 7918980"/>
              <a:gd name="connsiteY102" fmla="*/ 3101053 h 6858000"/>
              <a:gd name="connsiteX103" fmla="*/ 6827093 w 7918980"/>
              <a:gd name="connsiteY103" fmla="*/ 3106151 h 6858000"/>
              <a:gd name="connsiteX104" fmla="*/ 6833251 w 7918980"/>
              <a:gd name="connsiteY104" fmla="*/ 3116747 h 6858000"/>
              <a:gd name="connsiteX105" fmla="*/ 6825921 w 7918980"/>
              <a:gd name="connsiteY105" fmla="*/ 3151828 h 6858000"/>
              <a:gd name="connsiteX106" fmla="*/ 6825863 w 7918980"/>
              <a:gd name="connsiteY106" fmla="*/ 3180546 h 6858000"/>
              <a:gd name="connsiteX107" fmla="*/ 6839691 w 7918980"/>
              <a:gd name="connsiteY107" fmla="*/ 3258677 h 6858000"/>
              <a:gd name="connsiteX108" fmla="*/ 6840898 w 7918980"/>
              <a:gd name="connsiteY108" fmla="*/ 3262610 h 6858000"/>
              <a:gd name="connsiteX109" fmla="*/ 6834652 w 7918980"/>
              <a:gd name="connsiteY109" fmla="*/ 3277179 h 6858000"/>
              <a:gd name="connsiteX110" fmla="*/ 6832324 w 7918980"/>
              <a:gd name="connsiteY110" fmla="*/ 3278130 h 6858000"/>
              <a:gd name="connsiteX111" fmla="*/ 6849750 w 7918980"/>
              <a:gd name="connsiteY111" fmla="*/ 3325671 h 6858000"/>
              <a:gd name="connsiteX112" fmla="*/ 6847551 w 7918980"/>
              <a:gd name="connsiteY112" fmla="*/ 3332072 h 6858000"/>
              <a:gd name="connsiteX113" fmla="*/ 6864685 w 7918980"/>
              <a:gd name="connsiteY113" fmla="*/ 3362948 h 6858000"/>
              <a:gd name="connsiteX114" fmla="*/ 6870457 w 7918980"/>
              <a:gd name="connsiteY114" fmla="*/ 3378959 h 6858000"/>
              <a:gd name="connsiteX115" fmla="*/ 6883738 w 7918980"/>
              <a:gd name="connsiteY115" fmla="*/ 3407057 h 6858000"/>
              <a:gd name="connsiteX116" fmla="*/ 6881948 w 7918980"/>
              <a:gd name="connsiteY116" fmla="*/ 3409825 h 6858000"/>
              <a:gd name="connsiteX117" fmla="*/ 6885647 w 7918980"/>
              <a:gd name="connsiteY117" fmla="*/ 3415218 h 6858000"/>
              <a:gd name="connsiteX118" fmla="*/ 6883908 w 7918980"/>
              <a:gd name="connsiteY118" fmla="*/ 3419880 h 6858000"/>
              <a:gd name="connsiteX119" fmla="*/ 6885903 w 7918980"/>
              <a:gd name="connsiteY119" fmla="*/ 3424545 h 6858000"/>
              <a:gd name="connsiteX120" fmla="*/ 6887603 w 7918980"/>
              <a:gd name="connsiteY120" fmla="*/ 3476412 h 6858000"/>
              <a:gd name="connsiteX121" fmla="*/ 6892664 w 7918980"/>
              <a:gd name="connsiteY121" fmla="*/ 3486850 h 6858000"/>
              <a:gd name="connsiteX122" fmla="*/ 6886319 w 7918980"/>
              <a:gd name="connsiteY122" fmla="*/ 3496391 h 6858000"/>
              <a:gd name="connsiteX123" fmla="*/ 6893119 w 7918980"/>
              <a:gd name="connsiteY123" fmla="*/ 3531201 h 6858000"/>
              <a:gd name="connsiteX124" fmla="*/ 6902876 w 7918980"/>
              <a:gd name="connsiteY124" fmla="*/ 3542019 h 6858000"/>
              <a:gd name="connsiteX125" fmla="*/ 6910520 w 7918980"/>
              <a:gd name="connsiteY125" fmla="*/ 3552249 h 6858000"/>
              <a:gd name="connsiteX126" fmla="*/ 6910882 w 7918980"/>
              <a:gd name="connsiteY126" fmla="*/ 3553678 h 6858000"/>
              <a:gd name="connsiteX127" fmla="*/ 6914489 w 7918980"/>
              <a:gd name="connsiteY127" fmla="*/ 3568021 h 6858000"/>
              <a:gd name="connsiteX128" fmla="*/ 6914914 w 7918980"/>
              <a:gd name="connsiteY128" fmla="*/ 3569719 h 6858000"/>
              <a:gd name="connsiteX129" fmla="*/ 6912342 w 7918980"/>
              <a:gd name="connsiteY129" fmla="*/ 3586412 h 6858000"/>
              <a:gd name="connsiteX130" fmla="*/ 6915338 w 7918980"/>
              <a:gd name="connsiteY130" fmla="*/ 3597336 h 6858000"/>
              <a:gd name="connsiteX131" fmla="*/ 6907234 w 7918980"/>
              <a:gd name="connsiteY131" fmla="*/ 3606007 h 6858000"/>
              <a:gd name="connsiteX132" fmla="*/ 6907261 w 7918980"/>
              <a:gd name="connsiteY132" fmla="*/ 3641228 h 6858000"/>
              <a:gd name="connsiteX133" fmla="*/ 6914828 w 7918980"/>
              <a:gd name="connsiteY133" fmla="*/ 3653088 h 6858000"/>
              <a:gd name="connsiteX134" fmla="*/ 6920416 w 7918980"/>
              <a:gd name="connsiteY134" fmla="*/ 3664114 h 6858000"/>
              <a:gd name="connsiteX135" fmla="*/ 6920498 w 7918980"/>
              <a:gd name="connsiteY135" fmla="*/ 3665569 h 6858000"/>
              <a:gd name="connsiteX136" fmla="*/ 6922809 w 7918980"/>
              <a:gd name="connsiteY136" fmla="*/ 3707357 h 6858000"/>
              <a:gd name="connsiteX137" fmla="*/ 6937676 w 7918980"/>
              <a:gd name="connsiteY137" fmla="*/ 3778166 h 6858000"/>
              <a:gd name="connsiteX138" fmla="*/ 6958359 w 7918980"/>
              <a:gd name="connsiteY138" fmla="*/ 3878222 h 6858000"/>
              <a:gd name="connsiteX139" fmla="*/ 6953118 w 7918980"/>
              <a:gd name="connsiteY139" fmla="*/ 4048117 h 6858000"/>
              <a:gd name="connsiteX140" fmla="*/ 6913020 w 7918980"/>
              <a:gd name="connsiteY140" fmla="*/ 4219510 h 6858000"/>
              <a:gd name="connsiteX141" fmla="*/ 6915792 w 7918980"/>
              <a:gd name="connsiteY141" fmla="*/ 4411258 h 6858000"/>
              <a:gd name="connsiteX142" fmla="*/ 6907579 w 7918980"/>
              <a:gd name="connsiteY142" fmla="*/ 4488531 h 6858000"/>
              <a:gd name="connsiteX143" fmla="*/ 6907052 w 7918980"/>
              <a:gd name="connsiteY143" fmla="*/ 4539168 h 6858000"/>
              <a:gd name="connsiteX144" fmla="*/ 6891916 w 7918980"/>
              <a:gd name="connsiteY144" fmla="*/ 4625153 h 6858000"/>
              <a:gd name="connsiteX145" fmla="*/ 6882094 w 7918980"/>
              <a:gd name="connsiteY145" fmla="*/ 4733115 h 6858000"/>
              <a:gd name="connsiteX146" fmla="*/ 6860189 w 7918980"/>
              <a:gd name="connsiteY146" fmla="*/ 4844323 h 6858000"/>
              <a:gd name="connsiteX147" fmla="*/ 6843618 w 7918980"/>
              <a:gd name="connsiteY147" fmla="*/ 4877992 h 6858000"/>
              <a:gd name="connsiteX148" fmla="*/ 6829393 w 7918980"/>
              <a:gd name="connsiteY148" fmla="*/ 4925805 h 6858000"/>
              <a:gd name="connsiteX149" fmla="*/ 6794017 w 7918980"/>
              <a:gd name="connsiteY149" fmla="*/ 5009272 h 6858000"/>
              <a:gd name="connsiteX150" fmla="*/ 6786085 w 7918980"/>
              <a:gd name="connsiteY150" fmla="*/ 5111369 h 6858000"/>
              <a:gd name="connsiteX151" fmla="*/ 6799321 w 7918980"/>
              <a:gd name="connsiteY151" fmla="*/ 5210876 h 6858000"/>
              <a:gd name="connsiteX152" fmla="*/ 6803597 w 7918980"/>
              <a:gd name="connsiteY152" fmla="*/ 5269726 h 6858000"/>
              <a:gd name="connsiteX153" fmla="*/ 6820713 w 7918980"/>
              <a:gd name="connsiteY153" fmla="*/ 5464225 h 6858000"/>
              <a:gd name="connsiteX154" fmla="*/ 6824380 w 7918980"/>
              <a:gd name="connsiteY154" fmla="*/ 5594585 h 6858000"/>
              <a:gd name="connsiteX155" fmla="*/ 6806680 w 7918980"/>
              <a:gd name="connsiteY155" fmla="*/ 5667896 h 6858000"/>
              <a:gd name="connsiteX156" fmla="*/ 6791486 w 7918980"/>
              <a:gd name="connsiteY156" fmla="*/ 5769225 h 6858000"/>
              <a:gd name="connsiteX157" fmla="*/ 6792745 w 7918980"/>
              <a:gd name="connsiteY157" fmla="*/ 5823324 h 6858000"/>
              <a:gd name="connsiteX158" fmla="*/ 6789109 w 7918980"/>
              <a:gd name="connsiteY158" fmla="*/ 5862699 h 6858000"/>
              <a:gd name="connsiteX159" fmla="*/ 6793675 w 7918980"/>
              <a:gd name="connsiteY159" fmla="*/ 5906467 h 6858000"/>
              <a:gd name="connsiteX160" fmla="*/ 6814548 w 7918980"/>
              <a:gd name="connsiteY160" fmla="*/ 5939847 h 6858000"/>
              <a:gd name="connsiteX161" fmla="*/ 6809795 w 7918980"/>
              <a:gd name="connsiteY161" fmla="*/ 5973994 h 6858000"/>
              <a:gd name="connsiteX162" fmla="*/ 6810756 w 7918980"/>
              <a:gd name="connsiteY162" fmla="*/ 6089693 h 6858000"/>
              <a:gd name="connsiteX163" fmla="*/ 6814601 w 7918980"/>
              <a:gd name="connsiteY163" fmla="*/ 6224938 h 6858000"/>
              <a:gd name="connsiteX164" fmla="*/ 6840137 w 7918980"/>
              <a:gd name="connsiteY164" fmla="*/ 6370251 h 6858000"/>
              <a:gd name="connsiteX165" fmla="*/ 6863777 w 7918980"/>
              <a:gd name="connsiteY165" fmla="*/ 6541313 h 6858000"/>
              <a:gd name="connsiteX166" fmla="*/ 6868355 w 7918980"/>
              <a:gd name="connsiteY166" fmla="*/ 6640957 h 6858000"/>
              <a:gd name="connsiteX167" fmla="*/ 6881422 w 7918980"/>
              <a:gd name="connsiteY167" fmla="*/ 6705297 h 6858000"/>
              <a:gd name="connsiteX168" fmla="*/ 6894105 w 7918980"/>
              <a:gd name="connsiteY168" fmla="*/ 6759582 h 6858000"/>
              <a:gd name="connsiteX169" fmla="*/ 6892152 w 7918980"/>
              <a:gd name="connsiteY169" fmla="*/ 6817746 h 6858000"/>
              <a:gd name="connsiteX170" fmla="*/ 6895302 w 7918980"/>
              <a:gd name="connsiteY170" fmla="*/ 6843646 h 6858000"/>
              <a:gd name="connsiteX171" fmla="*/ 6914368 w 7918980"/>
              <a:gd name="connsiteY171" fmla="*/ 6857998 h 6858000"/>
              <a:gd name="connsiteX172" fmla="*/ 7549620 w 7918980"/>
              <a:gd name="connsiteY172" fmla="*/ 6857998 h 6858000"/>
              <a:gd name="connsiteX173" fmla="*/ 7918980 w 7918980"/>
              <a:gd name="connsiteY173" fmla="*/ 6857998 h 6858000"/>
              <a:gd name="connsiteX174" fmla="*/ 7918980 w 7918980"/>
              <a:gd name="connsiteY174" fmla="*/ 6858000 h 6858000"/>
              <a:gd name="connsiteX175" fmla="*/ 7549620 w 7918980"/>
              <a:gd name="connsiteY175" fmla="*/ 6858000 h 6858000"/>
              <a:gd name="connsiteX176" fmla="*/ 6658851 w 7918980"/>
              <a:gd name="connsiteY176" fmla="*/ 6858000 h 6858000"/>
              <a:gd name="connsiteX177" fmla="*/ 2092387 w 7918980"/>
              <a:gd name="connsiteY177" fmla="*/ 6858000 h 6858000"/>
              <a:gd name="connsiteX178" fmla="*/ 1822980 w 7918980"/>
              <a:gd name="connsiteY178" fmla="*/ 6858000 h 6858000"/>
              <a:gd name="connsiteX179" fmla="*/ 727500 w 7918980"/>
              <a:gd name="connsiteY179" fmla="*/ 6858000 h 6858000"/>
              <a:gd name="connsiteX180" fmla="*/ 504457 w 7918980"/>
              <a:gd name="connsiteY180" fmla="*/ 6858000 h 6858000"/>
              <a:gd name="connsiteX181" fmla="*/ 0 w 7918980"/>
              <a:gd name="connsiteY181" fmla="*/ 6858000 h 6858000"/>
              <a:gd name="connsiteX182" fmla="*/ 0 w 7918980"/>
              <a:gd name="connsiteY182" fmla="*/ 0 h 6858000"/>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7007460 w 7918980"/>
              <a:gd name="connsiteY67" fmla="*/ 1945112 h 6858000"/>
              <a:gd name="connsiteX68" fmla="*/ 6949577 w 7918980"/>
              <a:gd name="connsiteY68" fmla="*/ 2024270 h 6858000"/>
              <a:gd name="connsiteX69" fmla="*/ 6942508 w 7918980"/>
              <a:gd name="connsiteY69" fmla="*/ 2107942 h 6858000"/>
              <a:gd name="connsiteX70" fmla="*/ 6933336 w 7918980"/>
              <a:gd name="connsiteY70" fmla="*/ 2193455 h 6858000"/>
              <a:gd name="connsiteX71" fmla="*/ 6927972 w 7918980"/>
              <a:gd name="connsiteY71" fmla="*/ 2260088 h 6858000"/>
              <a:gd name="connsiteX72" fmla="*/ 6909058 w 7918980"/>
              <a:gd name="connsiteY72" fmla="*/ 2296008 h 6858000"/>
              <a:gd name="connsiteX73" fmla="*/ 6901810 w 7918980"/>
              <a:gd name="connsiteY73" fmla="*/ 2305564 h 6858000"/>
              <a:gd name="connsiteX74" fmla="*/ 6904482 w 7918980"/>
              <a:gd name="connsiteY74" fmla="*/ 2320214 h 6858000"/>
              <a:gd name="connsiteX75" fmla="*/ 6891885 w 7918980"/>
              <a:gd name="connsiteY75" fmla="*/ 2417011 h 6858000"/>
              <a:gd name="connsiteX76" fmla="*/ 6884970 w 7918980"/>
              <a:gd name="connsiteY76" fmla="*/ 2454207 h 6858000"/>
              <a:gd name="connsiteX77" fmla="*/ 6882954 w 7918980"/>
              <a:gd name="connsiteY77" fmla="*/ 2487203 h 6858000"/>
              <a:gd name="connsiteX78" fmla="*/ 6871484 w 7918980"/>
              <a:gd name="connsiteY78" fmla="*/ 2512282 h 6858000"/>
              <a:gd name="connsiteX79" fmla="*/ 6872496 w 7918980"/>
              <a:gd name="connsiteY79" fmla="*/ 2514318 h 6858000"/>
              <a:gd name="connsiteX80" fmla="*/ 6898111 w 7918980"/>
              <a:gd name="connsiteY80" fmla="*/ 2574334 h 6858000"/>
              <a:gd name="connsiteX81" fmla="*/ 6897017 w 7918980"/>
              <a:gd name="connsiteY81" fmla="*/ 2579877 h 6858000"/>
              <a:gd name="connsiteX82" fmla="*/ 6897171 w 7918980"/>
              <a:gd name="connsiteY82" fmla="*/ 2608928 h 6858000"/>
              <a:gd name="connsiteX83" fmla="*/ 6896584 w 7918980"/>
              <a:gd name="connsiteY83" fmla="*/ 2613111 h 6858000"/>
              <a:gd name="connsiteX84" fmla="*/ 6888164 w 7918980"/>
              <a:gd name="connsiteY84" fmla="*/ 2621996 h 6858000"/>
              <a:gd name="connsiteX85" fmla="*/ 6890652 w 7918980"/>
              <a:gd name="connsiteY85" fmla="*/ 2634265 h 6858000"/>
              <a:gd name="connsiteX86" fmla="*/ 6882034 w 7918980"/>
              <a:gd name="connsiteY86" fmla="*/ 2647237 h 6858000"/>
              <a:gd name="connsiteX87" fmla="*/ 6888195 w 7918980"/>
              <a:gd name="connsiteY87" fmla="*/ 2650786 h 6858000"/>
              <a:gd name="connsiteX88" fmla="*/ 6894052 w 7918980"/>
              <a:gd name="connsiteY88" fmla="*/ 2661993 h 6858000"/>
              <a:gd name="connsiteX89" fmla="*/ 6885953 w 7918980"/>
              <a:gd name="connsiteY89" fmla="*/ 2670949 h 6858000"/>
              <a:gd name="connsiteX90" fmla="*/ 6880156 w 7918980"/>
              <a:gd name="connsiteY90" fmla="*/ 2690255 h 6858000"/>
              <a:gd name="connsiteX91" fmla="*/ 6881009 w 7918980"/>
              <a:gd name="connsiteY91" fmla="*/ 2695683 h 6858000"/>
              <a:gd name="connsiteX92" fmla="*/ 6870001 w 7918980"/>
              <a:gd name="connsiteY92" fmla="*/ 2713964 h 6858000"/>
              <a:gd name="connsiteX93" fmla="*/ 6864441 w 7918980"/>
              <a:gd name="connsiteY93" fmla="*/ 2730175 h 6858000"/>
              <a:gd name="connsiteX94" fmla="*/ 6875107 w 7918980"/>
              <a:gd name="connsiteY94" fmla="*/ 2763497 h 6858000"/>
              <a:gd name="connsiteX95" fmla="*/ 6837349 w 7918980"/>
              <a:gd name="connsiteY95" fmla="*/ 3051539 h 6858000"/>
              <a:gd name="connsiteX96" fmla="*/ 6835698 w 7918980"/>
              <a:gd name="connsiteY96" fmla="*/ 3060333 h 6858000"/>
              <a:gd name="connsiteX97" fmla="*/ 6837785 w 7918980"/>
              <a:gd name="connsiteY97" fmla="*/ 3065434 h 6858000"/>
              <a:gd name="connsiteX98" fmla="*/ 6834476 w 7918980"/>
              <a:gd name="connsiteY98" fmla="*/ 3066836 h 6858000"/>
              <a:gd name="connsiteX99" fmla="*/ 6831096 w 7918980"/>
              <a:gd name="connsiteY99" fmla="*/ 3084834 h 6858000"/>
              <a:gd name="connsiteX100" fmla="*/ 6831305 w 7918980"/>
              <a:gd name="connsiteY100" fmla="*/ 3097259 h 6858000"/>
              <a:gd name="connsiteX101" fmla="*/ 6828050 w 7918980"/>
              <a:gd name="connsiteY101" fmla="*/ 3101053 h 6858000"/>
              <a:gd name="connsiteX102" fmla="*/ 6827093 w 7918980"/>
              <a:gd name="connsiteY102" fmla="*/ 3106151 h 6858000"/>
              <a:gd name="connsiteX103" fmla="*/ 6833251 w 7918980"/>
              <a:gd name="connsiteY103" fmla="*/ 3116747 h 6858000"/>
              <a:gd name="connsiteX104" fmla="*/ 6825921 w 7918980"/>
              <a:gd name="connsiteY104" fmla="*/ 3151828 h 6858000"/>
              <a:gd name="connsiteX105" fmla="*/ 6825863 w 7918980"/>
              <a:gd name="connsiteY105" fmla="*/ 3180546 h 6858000"/>
              <a:gd name="connsiteX106" fmla="*/ 6839691 w 7918980"/>
              <a:gd name="connsiteY106" fmla="*/ 3258677 h 6858000"/>
              <a:gd name="connsiteX107" fmla="*/ 6840898 w 7918980"/>
              <a:gd name="connsiteY107" fmla="*/ 3262610 h 6858000"/>
              <a:gd name="connsiteX108" fmla="*/ 6834652 w 7918980"/>
              <a:gd name="connsiteY108" fmla="*/ 3277179 h 6858000"/>
              <a:gd name="connsiteX109" fmla="*/ 6832324 w 7918980"/>
              <a:gd name="connsiteY109" fmla="*/ 3278130 h 6858000"/>
              <a:gd name="connsiteX110" fmla="*/ 6849750 w 7918980"/>
              <a:gd name="connsiteY110" fmla="*/ 3325671 h 6858000"/>
              <a:gd name="connsiteX111" fmla="*/ 6847551 w 7918980"/>
              <a:gd name="connsiteY111" fmla="*/ 3332072 h 6858000"/>
              <a:gd name="connsiteX112" fmla="*/ 6864685 w 7918980"/>
              <a:gd name="connsiteY112" fmla="*/ 3362948 h 6858000"/>
              <a:gd name="connsiteX113" fmla="*/ 6870457 w 7918980"/>
              <a:gd name="connsiteY113" fmla="*/ 3378959 h 6858000"/>
              <a:gd name="connsiteX114" fmla="*/ 6883738 w 7918980"/>
              <a:gd name="connsiteY114" fmla="*/ 3407057 h 6858000"/>
              <a:gd name="connsiteX115" fmla="*/ 6881948 w 7918980"/>
              <a:gd name="connsiteY115" fmla="*/ 3409825 h 6858000"/>
              <a:gd name="connsiteX116" fmla="*/ 6885647 w 7918980"/>
              <a:gd name="connsiteY116" fmla="*/ 3415218 h 6858000"/>
              <a:gd name="connsiteX117" fmla="*/ 6883908 w 7918980"/>
              <a:gd name="connsiteY117" fmla="*/ 3419880 h 6858000"/>
              <a:gd name="connsiteX118" fmla="*/ 6885903 w 7918980"/>
              <a:gd name="connsiteY118" fmla="*/ 3424545 h 6858000"/>
              <a:gd name="connsiteX119" fmla="*/ 6887603 w 7918980"/>
              <a:gd name="connsiteY119" fmla="*/ 3476412 h 6858000"/>
              <a:gd name="connsiteX120" fmla="*/ 6892664 w 7918980"/>
              <a:gd name="connsiteY120" fmla="*/ 3486850 h 6858000"/>
              <a:gd name="connsiteX121" fmla="*/ 6886319 w 7918980"/>
              <a:gd name="connsiteY121" fmla="*/ 3496391 h 6858000"/>
              <a:gd name="connsiteX122" fmla="*/ 6893119 w 7918980"/>
              <a:gd name="connsiteY122" fmla="*/ 3531201 h 6858000"/>
              <a:gd name="connsiteX123" fmla="*/ 6902876 w 7918980"/>
              <a:gd name="connsiteY123" fmla="*/ 3542019 h 6858000"/>
              <a:gd name="connsiteX124" fmla="*/ 6910520 w 7918980"/>
              <a:gd name="connsiteY124" fmla="*/ 3552249 h 6858000"/>
              <a:gd name="connsiteX125" fmla="*/ 6910882 w 7918980"/>
              <a:gd name="connsiteY125" fmla="*/ 3553678 h 6858000"/>
              <a:gd name="connsiteX126" fmla="*/ 6914489 w 7918980"/>
              <a:gd name="connsiteY126" fmla="*/ 3568021 h 6858000"/>
              <a:gd name="connsiteX127" fmla="*/ 6914914 w 7918980"/>
              <a:gd name="connsiteY127" fmla="*/ 3569719 h 6858000"/>
              <a:gd name="connsiteX128" fmla="*/ 6912342 w 7918980"/>
              <a:gd name="connsiteY128" fmla="*/ 3586412 h 6858000"/>
              <a:gd name="connsiteX129" fmla="*/ 6915338 w 7918980"/>
              <a:gd name="connsiteY129" fmla="*/ 3597336 h 6858000"/>
              <a:gd name="connsiteX130" fmla="*/ 6907234 w 7918980"/>
              <a:gd name="connsiteY130" fmla="*/ 3606007 h 6858000"/>
              <a:gd name="connsiteX131" fmla="*/ 6907261 w 7918980"/>
              <a:gd name="connsiteY131" fmla="*/ 3641228 h 6858000"/>
              <a:gd name="connsiteX132" fmla="*/ 6914828 w 7918980"/>
              <a:gd name="connsiteY132" fmla="*/ 3653088 h 6858000"/>
              <a:gd name="connsiteX133" fmla="*/ 6920416 w 7918980"/>
              <a:gd name="connsiteY133" fmla="*/ 3664114 h 6858000"/>
              <a:gd name="connsiteX134" fmla="*/ 6920498 w 7918980"/>
              <a:gd name="connsiteY134" fmla="*/ 3665569 h 6858000"/>
              <a:gd name="connsiteX135" fmla="*/ 6922809 w 7918980"/>
              <a:gd name="connsiteY135" fmla="*/ 3707357 h 6858000"/>
              <a:gd name="connsiteX136" fmla="*/ 6937676 w 7918980"/>
              <a:gd name="connsiteY136" fmla="*/ 3778166 h 6858000"/>
              <a:gd name="connsiteX137" fmla="*/ 6958359 w 7918980"/>
              <a:gd name="connsiteY137" fmla="*/ 3878222 h 6858000"/>
              <a:gd name="connsiteX138" fmla="*/ 6953118 w 7918980"/>
              <a:gd name="connsiteY138" fmla="*/ 4048117 h 6858000"/>
              <a:gd name="connsiteX139" fmla="*/ 6913020 w 7918980"/>
              <a:gd name="connsiteY139" fmla="*/ 4219510 h 6858000"/>
              <a:gd name="connsiteX140" fmla="*/ 6915792 w 7918980"/>
              <a:gd name="connsiteY140" fmla="*/ 4411258 h 6858000"/>
              <a:gd name="connsiteX141" fmla="*/ 6907579 w 7918980"/>
              <a:gd name="connsiteY141" fmla="*/ 4488531 h 6858000"/>
              <a:gd name="connsiteX142" fmla="*/ 6907052 w 7918980"/>
              <a:gd name="connsiteY142" fmla="*/ 4539168 h 6858000"/>
              <a:gd name="connsiteX143" fmla="*/ 6891916 w 7918980"/>
              <a:gd name="connsiteY143" fmla="*/ 4625153 h 6858000"/>
              <a:gd name="connsiteX144" fmla="*/ 6882094 w 7918980"/>
              <a:gd name="connsiteY144" fmla="*/ 4733115 h 6858000"/>
              <a:gd name="connsiteX145" fmla="*/ 6860189 w 7918980"/>
              <a:gd name="connsiteY145" fmla="*/ 4844323 h 6858000"/>
              <a:gd name="connsiteX146" fmla="*/ 6843618 w 7918980"/>
              <a:gd name="connsiteY146" fmla="*/ 4877992 h 6858000"/>
              <a:gd name="connsiteX147" fmla="*/ 6829393 w 7918980"/>
              <a:gd name="connsiteY147" fmla="*/ 4925805 h 6858000"/>
              <a:gd name="connsiteX148" fmla="*/ 6794017 w 7918980"/>
              <a:gd name="connsiteY148" fmla="*/ 5009272 h 6858000"/>
              <a:gd name="connsiteX149" fmla="*/ 6786085 w 7918980"/>
              <a:gd name="connsiteY149" fmla="*/ 5111369 h 6858000"/>
              <a:gd name="connsiteX150" fmla="*/ 6799321 w 7918980"/>
              <a:gd name="connsiteY150" fmla="*/ 5210876 h 6858000"/>
              <a:gd name="connsiteX151" fmla="*/ 6803597 w 7918980"/>
              <a:gd name="connsiteY151" fmla="*/ 5269726 h 6858000"/>
              <a:gd name="connsiteX152" fmla="*/ 6820713 w 7918980"/>
              <a:gd name="connsiteY152" fmla="*/ 5464225 h 6858000"/>
              <a:gd name="connsiteX153" fmla="*/ 6824380 w 7918980"/>
              <a:gd name="connsiteY153" fmla="*/ 5594585 h 6858000"/>
              <a:gd name="connsiteX154" fmla="*/ 6806680 w 7918980"/>
              <a:gd name="connsiteY154" fmla="*/ 5667896 h 6858000"/>
              <a:gd name="connsiteX155" fmla="*/ 6791486 w 7918980"/>
              <a:gd name="connsiteY155" fmla="*/ 5769225 h 6858000"/>
              <a:gd name="connsiteX156" fmla="*/ 6792745 w 7918980"/>
              <a:gd name="connsiteY156" fmla="*/ 5823324 h 6858000"/>
              <a:gd name="connsiteX157" fmla="*/ 6789109 w 7918980"/>
              <a:gd name="connsiteY157" fmla="*/ 5862699 h 6858000"/>
              <a:gd name="connsiteX158" fmla="*/ 6793675 w 7918980"/>
              <a:gd name="connsiteY158" fmla="*/ 5906467 h 6858000"/>
              <a:gd name="connsiteX159" fmla="*/ 6814548 w 7918980"/>
              <a:gd name="connsiteY159" fmla="*/ 5939847 h 6858000"/>
              <a:gd name="connsiteX160" fmla="*/ 6809795 w 7918980"/>
              <a:gd name="connsiteY160" fmla="*/ 5973994 h 6858000"/>
              <a:gd name="connsiteX161" fmla="*/ 6810756 w 7918980"/>
              <a:gd name="connsiteY161" fmla="*/ 6089693 h 6858000"/>
              <a:gd name="connsiteX162" fmla="*/ 6814601 w 7918980"/>
              <a:gd name="connsiteY162" fmla="*/ 6224938 h 6858000"/>
              <a:gd name="connsiteX163" fmla="*/ 6840137 w 7918980"/>
              <a:gd name="connsiteY163" fmla="*/ 6370251 h 6858000"/>
              <a:gd name="connsiteX164" fmla="*/ 6863777 w 7918980"/>
              <a:gd name="connsiteY164" fmla="*/ 6541313 h 6858000"/>
              <a:gd name="connsiteX165" fmla="*/ 6868355 w 7918980"/>
              <a:gd name="connsiteY165" fmla="*/ 6640957 h 6858000"/>
              <a:gd name="connsiteX166" fmla="*/ 6881422 w 7918980"/>
              <a:gd name="connsiteY166" fmla="*/ 6705297 h 6858000"/>
              <a:gd name="connsiteX167" fmla="*/ 6894105 w 7918980"/>
              <a:gd name="connsiteY167" fmla="*/ 6759582 h 6858000"/>
              <a:gd name="connsiteX168" fmla="*/ 6892152 w 7918980"/>
              <a:gd name="connsiteY168" fmla="*/ 6817746 h 6858000"/>
              <a:gd name="connsiteX169" fmla="*/ 6895302 w 7918980"/>
              <a:gd name="connsiteY169" fmla="*/ 6843646 h 6858000"/>
              <a:gd name="connsiteX170" fmla="*/ 6914368 w 7918980"/>
              <a:gd name="connsiteY170" fmla="*/ 6857998 h 6858000"/>
              <a:gd name="connsiteX171" fmla="*/ 7549620 w 7918980"/>
              <a:gd name="connsiteY171" fmla="*/ 6857998 h 6858000"/>
              <a:gd name="connsiteX172" fmla="*/ 7918980 w 7918980"/>
              <a:gd name="connsiteY172" fmla="*/ 6857998 h 6858000"/>
              <a:gd name="connsiteX173" fmla="*/ 7918980 w 7918980"/>
              <a:gd name="connsiteY173" fmla="*/ 6858000 h 6858000"/>
              <a:gd name="connsiteX174" fmla="*/ 7549620 w 7918980"/>
              <a:gd name="connsiteY174" fmla="*/ 6858000 h 6858000"/>
              <a:gd name="connsiteX175" fmla="*/ 6658851 w 7918980"/>
              <a:gd name="connsiteY175" fmla="*/ 6858000 h 6858000"/>
              <a:gd name="connsiteX176" fmla="*/ 2092387 w 7918980"/>
              <a:gd name="connsiteY176" fmla="*/ 6858000 h 6858000"/>
              <a:gd name="connsiteX177" fmla="*/ 1822980 w 7918980"/>
              <a:gd name="connsiteY177" fmla="*/ 6858000 h 6858000"/>
              <a:gd name="connsiteX178" fmla="*/ 727500 w 7918980"/>
              <a:gd name="connsiteY178" fmla="*/ 6858000 h 6858000"/>
              <a:gd name="connsiteX179" fmla="*/ 504457 w 7918980"/>
              <a:gd name="connsiteY179" fmla="*/ 6858000 h 6858000"/>
              <a:gd name="connsiteX180" fmla="*/ 0 w 7918980"/>
              <a:gd name="connsiteY180" fmla="*/ 6858000 h 6858000"/>
              <a:gd name="connsiteX181" fmla="*/ 0 w 7918980"/>
              <a:gd name="connsiteY181" fmla="*/ 0 h 6858000"/>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6985020 w 7918980"/>
              <a:gd name="connsiteY67" fmla="*/ 1967551 h 6858000"/>
              <a:gd name="connsiteX68" fmla="*/ 6949577 w 7918980"/>
              <a:gd name="connsiteY68" fmla="*/ 2024270 h 6858000"/>
              <a:gd name="connsiteX69" fmla="*/ 6942508 w 7918980"/>
              <a:gd name="connsiteY69" fmla="*/ 2107942 h 6858000"/>
              <a:gd name="connsiteX70" fmla="*/ 6933336 w 7918980"/>
              <a:gd name="connsiteY70" fmla="*/ 2193455 h 6858000"/>
              <a:gd name="connsiteX71" fmla="*/ 6927972 w 7918980"/>
              <a:gd name="connsiteY71" fmla="*/ 2260088 h 6858000"/>
              <a:gd name="connsiteX72" fmla="*/ 6909058 w 7918980"/>
              <a:gd name="connsiteY72" fmla="*/ 2296008 h 6858000"/>
              <a:gd name="connsiteX73" fmla="*/ 6901810 w 7918980"/>
              <a:gd name="connsiteY73" fmla="*/ 2305564 h 6858000"/>
              <a:gd name="connsiteX74" fmla="*/ 6904482 w 7918980"/>
              <a:gd name="connsiteY74" fmla="*/ 2320214 h 6858000"/>
              <a:gd name="connsiteX75" fmla="*/ 6891885 w 7918980"/>
              <a:gd name="connsiteY75" fmla="*/ 2417011 h 6858000"/>
              <a:gd name="connsiteX76" fmla="*/ 6884970 w 7918980"/>
              <a:gd name="connsiteY76" fmla="*/ 2454207 h 6858000"/>
              <a:gd name="connsiteX77" fmla="*/ 6882954 w 7918980"/>
              <a:gd name="connsiteY77" fmla="*/ 2487203 h 6858000"/>
              <a:gd name="connsiteX78" fmla="*/ 6871484 w 7918980"/>
              <a:gd name="connsiteY78" fmla="*/ 2512282 h 6858000"/>
              <a:gd name="connsiteX79" fmla="*/ 6872496 w 7918980"/>
              <a:gd name="connsiteY79" fmla="*/ 2514318 h 6858000"/>
              <a:gd name="connsiteX80" fmla="*/ 6898111 w 7918980"/>
              <a:gd name="connsiteY80" fmla="*/ 2574334 h 6858000"/>
              <a:gd name="connsiteX81" fmla="*/ 6897017 w 7918980"/>
              <a:gd name="connsiteY81" fmla="*/ 2579877 h 6858000"/>
              <a:gd name="connsiteX82" fmla="*/ 6897171 w 7918980"/>
              <a:gd name="connsiteY82" fmla="*/ 2608928 h 6858000"/>
              <a:gd name="connsiteX83" fmla="*/ 6896584 w 7918980"/>
              <a:gd name="connsiteY83" fmla="*/ 2613111 h 6858000"/>
              <a:gd name="connsiteX84" fmla="*/ 6888164 w 7918980"/>
              <a:gd name="connsiteY84" fmla="*/ 2621996 h 6858000"/>
              <a:gd name="connsiteX85" fmla="*/ 6890652 w 7918980"/>
              <a:gd name="connsiteY85" fmla="*/ 2634265 h 6858000"/>
              <a:gd name="connsiteX86" fmla="*/ 6882034 w 7918980"/>
              <a:gd name="connsiteY86" fmla="*/ 2647237 h 6858000"/>
              <a:gd name="connsiteX87" fmla="*/ 6888195 w 7918980"/>
              <a:gd name="connsiteY87" fmla="*/ 2650786 h 6858000"/>
              <a:gd name="connsiteX88" fmla="*/ 6894052 w 7918980"/>
              <a:gd name="connsiteY88" fmla="*/ 2661993 h 6858000"/>
              <a:gd name="connsiteX89" fmla="*/ 6885953 w 7918980"/>
              <a:gd name="connsiteY89" fmla="*/ 2670949 h 6858000"/>
              <a:gd name="connsiteX90" fmla="*/ 6880156 w 7918980"/>
              <a:gd name="connsiteY90" fmla="*/ 2690255 h 6858000"/>
              <a:gd name="connsiteX91" fmla="*/ 6881009 w 7918980"/>
              <a:gd name="connsiteY91" fmla="*/ 2695683 h 6858000"/>
              <a:gd name="connsiteX92" fmla="*/ 6870001 w 7918980"/>
              <a:gd name="connsiteY92" fmla="*/ 2713964 h 6858000"/>
              <a:gd name="connsiteX93" fmla="*/ 6864441 w 7918980"/>
              <a:gd name="connsiteY93" fmla="*/ 2730175 h 6858000"/>
              <a:gd name="connsiteX94" fmla="*/ 6875107 w 7918980"/>
              <a:gd name="connsiteY94" fmla="*/ 2763497 h 6858000"/>
              <a:gd name="connsiteX95" fmla="*/ 6837349 w 7918980"/>
              <a:gd name="connsiteY95" fmla="*/ 3051539 h 6858000"/>
              <a:gd name="connsiteX96" fmla="*/ 6835698 w 7918980"/>
              <a:gd name="connsiteY96" fmla="*/ 3060333 h 6858000"/>
              <a:gd name="connsiteX97" fmla="*/ 6837785 w 7918980"/>
              <a:gd name="connsiteY97" fmla="*/ 3065434 h 6858000"/>
              <a:gd name="connsiteX98" fmla="*/ 6834476 w 7918980"/>
              <a:gd name="connsiteY98" fmla="*/ 3066836 h 6858000"/>
              <a:gd name="connsiteX99" fmla="*/ 6831096 w 7918980"/>
              <a:gd name="connsiteY99" fmla="*/ 3084834 h 6858000"/>
              <a:gd name="connsiteX100" fmla="*/ 6831305 w 7918980"/>
              <a:gd name="connsiteY100" fmla="*/ 3097259 h 6858000"/>
              <a:gd name="connsiteX101" fmla="*/ 6828050 w 7918980"/>
              <a:gd name="connsiteY101" fmla="*/ 3101053 h 6858000"/>
              <a:gd name="connsiteX102" fmla="*/ 6827093 w 7918980"/>
              <a:gd name="connsiteY102" fmla="*/ 3106151 h 6858000"/>
              <a:gd name="connsiteX103" fmla="*/ 6833251 w 7918980"/>
              <a:gd name="connsiteY103" fmla="*/ 3116747 h 6858000"/>
              <a:gd name="connsiteX104" fmla="*/ 6825921 w 7918980"/>
              <a:gd name="connsiteY104" fmla="*/ 3151828 h 6858000"/>
              <a:gd name="connsiteX105" fmla="*/ 6825863 w 7918980"/>
              <a:gd name="connsiteY105" fmla="*/ 3180546 h 6858000"/>
              <a:gd name="connsiteX106" fmla="*/ 6839691 w 7918980"/>
              <a:gd name="connsiteY106" fmla="*/ 3258677 h 6858000"/>
              <a:gd name="connsiteX107" fmla="*/ 6840898 w 7918980"/>
              <a:gd name="connsiteY107" fmla="*/ 3262610 h 6858000"/>
              <a:gd name="connsiteX108" fmla="*/ 6834652 w 7918980"/>
              <a:gd name="connsiteY108" fmla="*/ 3277179 h 6858000"/>
              <a:gd name="connsiteX109" fmla="*/ 6832324 w 7918980"/>
              <a:gd name="connsiteY109" fmla="*/ 3278130 h 6858000"/>
              <a:gd name="connsiteX110" fmla="*/ 6849750 w 7918980"/>
              <a:gd name="connsiteY110" fmla="*/ 3325671 h 6858000"/>
              <a:gd name="connsiteX111" fmla="*/ 6847551 w 7918980"/>
              <a:gd name="connsiteY111" fmla="*/ 3332072 h 6858000"/>
              <a:gd name="connsiteX112" fmla="*/ 6864685 w 7918980"/>
              <a:gd name="connsiteY112" fmla="*/ 3362948 h 6858000"/>
              <a:gd name="connsiteX113" fmla="*/ 6870457 w 7918980"/>
              <a:gd name="connsiteY113" fmla="*/ 3378959 h 6858000"/>
              <a:gd name="connsiteX114" fmla="*/ 6883738 w 7918980"/>
              <a:gd name="connsiteY114" fmla="*/ 3407057 h 6858000"/>
              <a:gd name="connsiteX115" fmla="*/ 6881948 w 7918980"/>
              <a:gd name="connsiteY115" fmla="*/ 3409825 h 6858000"/>
              <a:gd name="connsiteX116" fmla="*/ 6885647 w 7918980"/>
              <a:gd name="connsiteY116" fmla="*/ 3415218 h 6858000"/>
              <a:gd name="connsiteX117" fmla="*/ 6883908 w 7918980"/>
              <a:gd name="connsiteY117" fmla="*/ 3419880 h 6858000"/>
              <a:gd name="connsiteX118" fmla="*/ 6885903 w 7918980"/>
              <a:gd name="connsiteY118" fmla="*/ 3424545 h 6858000"/>
              <a:gd name="connsiteX119" fmla="*/ 6887603 w 7918980"/>
              <a:gd name="connsiteY119" fmla="*/ 3476412 h 6858000"/>
              <a:gd name="connsiteX120" fmla="*/ 6892664 w 7918980"/>
              <a:gd name="connsiteY120" fmla="*/ 3486850 h 6858000"/>
              <a:gd name="connsiteX121" fmla="*/ 6886319 w 7918980"/>
              <a:gd name="connsiteY121" fmla="*/ 3496391 h 6858000"/>
              <a:gd name="connsiteX122" fmla="*/ 6893119 w 7918980"/>
              <a:gd name="connsiteY122" fmla="*/ 3531201 h 6858000"/>
              <a:gd name="connsiteX123" fmla="*/ 6902876 w 7918980"/>
              <a:gd name="connsiteY123" fmla="*/ 3542019 h 6858000"/>
              <a:gd name="connsiteX124" fmla="*/ 6910520 w 7918980"/>
              <a:gd name="connsiteY124" fmla="*/ 3552249 h 6858000"/>
              <a:gd name="connsiteX125" fmla="*/ 6910882 w 7918980"/>
              <a:gd name="connsiteY125" fmla="*/ 3553678 h 6858000"/>
              <a:gd name="connsiteX126" fmla="*/ 6914489 w 7918980"/>
              <a:gd name="connsiteY126" fmla="*/ 3568021 h 6858000"/>
              <a:gd name="connsiteX127" fmla="*/ 6914914 w 7918980"/>
              <a:gd name="connsiteY127" fmla="*/ 3569719 h 6858000"/>
              <a:gd name="connsiteX128" fmla="*/ 6912342 w 7918980"/>
              <a:gd name="connsiteY128" fmla="*/ 3586412 h 6858000"/>
              <a:gd name="connsiteX129" fmla="*/ 6915338 w 7918980"/>
              <a:gd name="connsiteY129" fmla="*/ 3597336 h 6858000"/>
              <a:gd name="connsiteX130" fmla="*/ 6907234 w 7918980"/>
              <a:gd name="connsiteY130" fmla="*/ 3606007 h 6858000"/>
              <a:gd name="connsiteX131" fmla="*/ 6907261 w 7918980"/>
              <a:gd name="connsiteY131" fmla="*/ 3641228 h 6858000"/>
              <a:gd name="connsiteX132" fmla="*/ 6914828 w 7918980"/>
              <a:gd name="connsiteY132" fmla="*/ 3653088 h 6858000"/>
              <a:gd name="connsiteX133" fmla="*/ 6920416 w 7918980"/>
              <a:gd name="connsiteY133" fmla="*/ 3664114 h 6858000"/>
              <a:gd name="connsiteX134" fmla="*/ 6920498 w 7918980"/>
              <a:gd name="connsiteY134" fmla="*/ 3665569 h 6858000"/>
              <a:gd name="connsiteX135" fmla="*/ 6922809 w 7918980"/>
              <a:gd name="connsiteY135" fmla="*/ 3707357 h 6858000"/>
              <a:gd name="connsiteX136" fmla="*/ 6937676 w 7918980"/>
              <a:gd name="connsiteY136" fmla="*/ 3778166 h 6858000"/>
              <a:gd name="connsiteX137" fmla="*/ 6958359 w 7918980"/>
              <a:gd name="connsiteY137" fmla="*/ 3878222 h 6858000"/>
              <a:gd name="connsiteX138" fmla="*/ 6953118 w 7918980"/>
              <a:gd name="connsiteY138" fmla="*/ 4048117 h 6858000"/>
              <a:gd name="connsiteX139" fmla="*/ 6913020 w 7918980"/>
              <a:gd name="connsiteY139" fmla="*/ 4219510 h 6858000"/>
              <a:gd name="connsiteX140" fmla="*/ 6915792 w 7918980"/>
              <a:gd name="connsiteY140" fmla="*/ 4411258 h 6858000"/>
              <a:gd name="connsiteX141" fmla="*/ 6907579 w 7918980"/>
              <a:gd name="connsiteY141" fmla="*/ 4488531 h 6858000"/>
              <a:gd name="connsiteX142" fmla="*/ 6907052 w 7918980"/>
              <a:gd name="connsiteY142" fmla="*/ 4539168 h 6858000"/>
              <a:gd name="connsiteX143" fmla="*/ 6891916 w 7918980"/>
              <a:gd name="connsiteY143" fmla="*/ 4625153 h 6858000"/>
              <a:gd name="connsiteX144" fmla="*/ 6882094 w 7918980"/>
              <a:gd name="connsiteY144" fmla="*/ 4733115 h 6858000"/>
              <a:gd name="connsiteX145" fmla="*/ 6860189 w 7918980"/>
              <a:gd name="connsiteY145" fmla="*/ 4844323 h 6858000"/>
              <a:gd name="connsiteX146" fmla="*/ 6843618 w 7918980"/>
              <a:gd name="connsiteY146" fmla="*/ 4877992 h 6858000"/>
              <a:gd name="connsiteX147" fmla="*/ 6829393 w 7918980"/>
              <a:gd name="connsiteY147" fmla="*/ 4925805 h 6858000"/>
              <a:gd name="connsiteX148" fmla="*/ 6794017 w 7918980"/>
              <a:gd name="connsiteY148" fmla="*/ 5009272 h 6858000"/>
              <a:gd name="connsiteX149" fmla="*/ 6786085 w 7918980"/>
              <a:gd name="connsiteY149" fmla="*/ 5111369 h 6858000"/>
              <a:gd name="connsiteX150" fmla="*/ 6799321 w 7918980"/>
              <a:gd name="connsiteY150" fmla="*/ 5210876 h 6858000"/>
              <a:gd name="connsiteX151" fmla="*/ 6803597 w 7918980"/>
              <a:gd name="connsiteY151" fmla="*/ 5269726 h 6858000"/>
              <a:gd name="connsiteX152" fmla="*/ 6820713 w 7918980"/>
              <a:gd name="connsiteY152" fmla="*/ 5464225 h 6858000"/>
              <a:gd name="connsiteX153" fmla="*/ 6824380 w 7918980"/>
              <a:gd name="connsiteY153" fmla="*/ 5594585 h 6858000"/>
              <a:gd name="connsiteX154" fmla="*/ 6806680 w 7918980"/>
              <a:gd name="connsiteY154" fmla="*/ 5667896 h 6858000"/>
              <a:gd name="connsiteX155" fmla="*/ 6791486 w 7918980"/>
              <a:gd name="connsiteY155" fmla="*/ 5769225 h 6858000"/>
              <a:gd name="connsiteX156" fmla="*/ 6792745 w 7918980"/>
              <a:gd name="connsiteY156" fmla="*/ 5823324 h 6858000"/>
              <a:gd name="connsiteX157" fmla="*/ 6789109 w 7918980"/>
              <a:gd name="connsiteY157" fmla="*/ 5862699 h 6858000"/>
              <a:gd name="connsiteX158" fmla="*/ 6793675 w 7918980"/>
              <a:gd name="connsiteY158" fmla="*/ 5906467 h 6858000"/>
              <a:gd name="connsiteX159" fmla="*/ 6814548 w 7918980"/>
              <a:gd name="connsiteY159" fmla="*/ 5939847 h 6858000"/>
              <a:gd name="connsiteX160" fmla="*/ 6809795 w 7918980"/>
              <a:gd name="connsiteY160" fmla="*/ 5973994 h 6858000"/>
              <a:gd name="connsiteX161" fmla="*/ 6810756 w 7918980"/>
              <a:gd name="connsiteY161" fmla="*/ 6089693 h 6858000"/>
              <a:gd name="connsiteX162" fmla="*/ 6814601 w 7918980"/>
              <a:gd name="connsiteY162" fmla="*/ 6224938 h 6858000"/>
              <a:gd name="connsiteX163" fmla="*/ 6840137 w 7918980"/>
              <a:gd name="connsiteY163" fmla="*/ 6370251 h 6858000"/>
              <a:gd name="connsiteX164" fmla="*/ 6863777 w 7918980"/>
              <a:gd name="connsiteY164" fmla="*/ 6541313 h 6858000"/>
              <a:gd name="connsiteX165" fmla="*/ 6868355 w 7918980"/>
              <a:gd name="connsiteY165" fmla="*/ 6640957 h 6858000"/>
              <a:gd name="connsiteX166" fmla="*/ 6881422 w 7918980"/>
              <a:gd name="connsiteY166" fmla="*/ 6705297 h 6858000"/>
              <a:gd name="connsiteX167" fmla="*/ 6894105 w 7918980"/>
              <a:gd name="connsiteY167" fmla="*/ 6759582 h 6858000"/>
              <a:gd name="connsiteX168" fmla="*/ 6892152 w 7918980"/>
              <a:gd name="connsiteY168" fmla="*/ 6817746 h 6858000"/>
              <a:gd name="connsiteX169" fmla="*/ 6895302 w 7918980"/>
              <a:gd name="connsiteY169" fmla="*/ 6843646 h 6858000"/>
              <a:gd name="connsiteX170" fmla="*/ 6914368 w 7918980"/>
              <a:gd name="connsiteY170" fmla="*/ 6857998 h 6858000"/>
              <a:gd name="connsiteX171" fmla="*/ 7549620 w 7918980"/>
              <a:gd name="connsiteY171" fmla="*/ 6857998 h 6858000"/>
              <a:gd name="connsiteX172" fmla="*/ 7918980 w 7918980"/>
              <a:gd name="connsiteY172" fmla="*/ 6857998 h 6858000"/>
              <a:gd name="connsiteX173" fmla="*/ 7918980 w 7918980"/>
              <a:gd name="connsiteY173" fmla="*/ 6858000 h 6858000"/>
              <a:gd name="connsiteX174" fmla="*/ 7549620 w 7918980"/>
              <a:gd name="connsiteY174" fmla="*/ 6858000 h 6858000"/>
              <a:gd name="connsiteX175" fmla="*/ 6658851 w 7918980"/>
              <a:gd name="connsiteY175" fmla="*/ 6858000 h 6858000"/>
              <a:gd name="connsiteX176" fmla="*/ 2092387 w 7918980"/>
              <a:gd name="connsiteY176" fmla="*/ 6858000 h 6858000"/>
              <a:gd name="connsiteX177" fmla="*/ 1822980 w 7918980"/>
              <a:gd name="connsiteY177" fmla="*/ 6858000 h 6858000"/>
              <a:gd name="connsiteX178" fmla="*/ 727500 w 7918980"/>
              <a:gd name="connsiteY178" fmla="*/ 6858000 h 6858000"/>
              <a:gd name="connsiteX179" fmla="*/ 504457 w 7918980"/>
              <a:gd name="connsiteY179" fmla="*/ 6858000 h 6858000"/>
              <a:gd name="connsiteX180" fmla="*/ 0 w 7918980"/>
              <a:gd name="connsiteY180" fmla="*/ 6858000 h 6858000"/>
              <a:gd name="connsiteX181" fmla="*/ 0 w 7918980"/>
              <a:gd name="connsiteY18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7918980" h="6858000">
                <a:moveTo>
                  <a:pt x="0" y="0"/>
                </a:moveTo>
                <a:lnTo>
                  <a:pt x="504457" y="0"/>
                </a:lnTo>
                <a:lnTo>
                  <a:pt x="727500" y="0"/>
                </a:lnTo>
                <a:lnTo>
                  <a:pt x="1822980" y="0"/>
                </a:lnTo>
                <a:lnTo>
                  <a:pt x="2092387" y="0"/>
                </a:lnTo>
                <a:lnTo>
                  <a:pt x="7076514" y="0"/>
                </a:lnTo>
                <a:lnTo>
                  <a:pt x="7264525" y="0"/>
                </a:lnTo>
                <a:lnTo>
                  <a:pt x="7390497" y="0"/>
                </a:lnTo>
                <a:lnTo>
                  <a:pt x="7389918" y="1705"/>
                </a:lnTo>
                <a:cubicBezTo>
                  <a:pt x="7386106" y="8440"/>
                  <a:pt x="7381092" y="13784"/>
                  <a:pt x="7374574" y="17287"/>
                </a:cubicBezTo>
                <a:cubicBezTo>
                  <a:pt x="7385344" y="82036"/>
                  <a:pt x="7333329" y="69804"/>
                  <a:pt x="7368621" y="130336"/>
                </a:cubicBezTo>
                <a:cubicBezTo>
                  <a:pt x="7349933" y="117589"/>
                  <a:pt x="7359958" y="162458"/>
                  <a:pt x="7361269" y="187093"/>
                </a:cubicBezTo>
                <a:cubicBezTo>
                  <a:pt x="7359185" y="226511"/>
                  <a:pt x="7368702" y="205530"/>
                  <a:pt x="7368770" y="265704"/>
                </a:cubicBezTo>
                <a:cubicBezTo>
                  <a:pt x="7365276" y="317533"/>
                  <a:pt x="7366793" y="325288"/>
                  <a:pt x="7365293" y="354566"/>
                </a:cubicBezTo>
                <a:lnTo>
                  <a:pt x="7347106" y="472000"/>
                </a:lnTo>
                <a:lnTo>
                  <a:pt x="7345150" y="473782"/>
                </a:lnTo>
                <a:cubicBezTo>
                  <a:pt x="7340827" y="482008"/>
                  <a:pt x="7341662" y="487340"/>
                  <a:pt x="7344778" y="491380"/>
                </a:cubicBezTo>
                <a:lnTo>
                  <a:pt x="7359399" y="531675"/>
                </a:lnTo>
                <a:lnTo>
                  <a:pt x="7356415" y="536015"/>
                </a:lnTo>
                <a:lnTo>
                  <a:pt x="7361068" y="572092"/>
                </a:lnTo>
                <a:lnTo>
                  <a:pt x="7359041" y="572511"/>
                </a:lnTo>
                <a:cubicBezTo>
                  <a:pt x="7354591" y="574271"/>
                  <a:pt x="7351509" y="577121"/>
                  <a:pt x="7351198" y="582332"/>
                </a:cubicBezTo>
                <a:cubicBezTo>
                  <a:pt x="7320982" y="573171"/>
                  <a:pt x="7339242" y="585107"/>
                  <a:pt x="7340991" y="601285"/>
                </a:cubicBezTo>
                <a:cubicBezTo>
                  <a:pt x="7331818" y="617831"/>
                  <a:pt x="7303664" y="666964"/>
                  <a:pt x="7296154" y="681608"/>
                </a:cubicBezTo>
                <a:cubicBezTo>
                  <a:pt x="7296082" y="684122"/>
                  <a:pt x="7296013" y="686637"/>
                  <a:pt x="7295943" y="689151"/>
                </a:cubicBezTo>
                <a:lnTo>
                  <a:pt x="7295465" y="689289"/>
                </a:lnTo>
                <a:cubicBezTo>
                  <a:pt x="7294414" y="690905"/>
                  <a:pt x="7293966" y="693376"/>
                  <a:pt x="7294306" y="697222"/>
                </a:cubicBezTo>
                <a:cubicBezTo>
                  <a:pt x="7294586" y="703992"/>
                  <a:pt x="7294864" y="710761"/>
                  <a:pt x="7295144" y="717531"/>
                </a:cubicBezTo>
                <a:lnTo>
                  <a:pt x="7291871" y="722494"/>
                </a:lnTo>
                <a:lnTo>
                  <a:pt x="7286061" y="724368"/>
                </a:lnTo>
                <a:lnTo>
                  <a:pt x="7269961" y="752692"/>
                </a:lnTo>
                <a:cubicBezTo>
                  <a:pt x="7277671" y="764380"/>
                  <a:pt x="7245699" y="808083"/>
                  <a:pt x="7240170" y="816346"/>
                </a:cubicBezTo>
                <a:lnTo>
                  <a:pt x="7211938" y="889417"/>
                </a:lnTo>
                <a:cubicBezTo>
                  <a:pt x="7143471" y="969963"/>
                  <a:pt x="7144887" y="1005331"/>
                  <a:pt x="7130024" y="1063288"/>
                </a:cubicBezTo>
                <a:cubicBezTo>
                  <a:pt x="7136312" y="1111028"/>
                  <a:pt x="7140076" y="1110140"/>
                  <a:pt x="7126817" y="1157176"/>
                </a:cubicBezTo>
                <a:cubicBezTo>
                  <a:pt x="7124083" y="1192124"/>
                  <a:pt x="7124864" y="1197232"/>
                  <a:pt x="7109474" y="1210776"/>
                </a:cubicBezTo>
                <a:lnTo>
                  <a:pt x="7105443" y="1301993"/>
                </a:lnTo>
                <a:lnTo>
                  <a:pt x="7075215" y="1360879"/>
                </a:lnTo>
                <a:lnTo>
                  <a:pt x="7067477" y="1404045"/>
                </a:lnTo>
                <a:lnTo>
                  <a:pt x="7046803" y="1429568"/>
                </a:lnTo>
                <a:lnTo>
                  <a:pt x="7047831" y="1430305"/>
                </a:lnTo>
                <a:cubicBezTo>
                  <a:pt x="7049677" y="1432466"/>
                  <a:pt x="7037718" y="1459891"/>
                  <a:pt x="7035374" y="1463304"/>
                </a:cubicBezTo>
                <a:cubicBezTo>
                  <a:pt x="7032892" y="1477394"/>
                  <a:pt x="7036007" y="1501295"/>
                  <a:pt x="7032938" y="1514846"/>
                </a:cubicBezTo>
                <a:lnTo>
                  <a:pt x="7029397" y="1519731"/>
                </a:lnTo>
                <a:lnTo>
                  <a:pt x="7029620" y="1519929"/>
                </a:lnTo>
                <a:cubicBezTo>
                  <a:pt x="7029470" y="1521210"/>
                  <a:pt x="7032690" y="1543635"/>
                  <a:pt x="7030612" y="1546022"/>
                </a:cubicBezTo>
                <a:lnTo>
                  <a:pt x="7035010" y="1578752"/>
                </a:lnTo>
                <a:cubicBezTo>
                  <a:pt x="7029127" y="1605585"/>
                  <a:pt x="7049361" y="1622803"/>
                  <a:pt x="7026513" y="1647555"/>
                </a:cubicBezTo>
                <a:cubicBezTo>
                  <a:pt x="7021108" y="1672675"/>
                  <a:pt x="7026193" y="1694404"/>
                  <a:pt x="7013857" y="1715685"/>
                </a:cubicBezTo>
                <a:cubicBezTo>
                  <a:pt x="7019795" y="1724301"/>
                  <a:pt x="7021078" y="1732435"/>
                  <a:pt x="7007215" y="1740358"/>
                </a:cubicBezTo>
                <a:cubicBezTo>
                  <a:pt x="7005605" y="1763793"/>
                  <a:pt x="7021348" y="1769422"/>
                  <a:pt x="7004455" y="1784314"/>
                </a:cubicBezTo>
                <a:cubicBezTo>
                  <a:pt x="7028967" y="1797417"/>
                  <a:pt x="7018226" y="1798221"/>
                  <a:pt x="7008825" y="1804434"/>
                </a:cubicBezTo>
                <a:lnTo>
                  <a:pt x="7008048" y="1805316"/>
                </a:lnTo>
                <a:lnTo>
                  <a:pt x="7011573" y="1807109"/>
                </a:lnTo>
                <a:lnTo>
                  <a:pt x="7008900" y="1821003"/>
                </a:lnTo>
                <a:lnTo>
                  <a:pt x="7006523" y="1824832"/>
                </a:lnTo>
                <a:cubicBezTo>
                  <a:pt x="7005264" y="1827468"/>
                  <a:pt x="7004917" y="1829219"/>
                  <a:pt x="7005215" y="1830429"/>
                </a:cubicBezTo>
                <a:lnTo>
                  <a:pt x="7005505" y="1830569"/>
                </a:lnTo>
                <a:lnTo>
                  <a:pt x="7003643" y="1835810"/>
                </a:lnTo>
                <a:cubicBezTo>
                  <a:pt x="6999759" y="1844665"/>
                  <a:pt x="6995277" y="1853278"/>
                  <a:pt x="6990432" y="1861483"/>
                </a:cubicBezTo>
                <a:cubicBezTo>
                  <a:pt x="7002807" y="1866643"/>
                  <a:pt x="6989768" y="1884999"/>
                  <a:pt x="6997246" y="1892417"/>
                </a:cubicBezTo>
                <a:lnTo>
                  <a:pt x="7012242" y="1895114"/>
                </a:lnTo>
                <a:lnTo>
                  <a:pt x="7010080" y="1899379"/>
                </a:lnTo>
                <a:lnTo>
                  <a:pt x="7003451" y="1907867"/>
                </a:lnTo>
                <a:cubicBezTo>
                  <a:pt x="7002589" y="1909162"/>
                  <a:pt x="7002627" y="1909994"/>
                  <a:pt x="7004341" y="1910265"/>
                </a:cubicBezTo>
                <a:cubicBezTo>
                  <a:pt x="7003975" y="1914884"/>
                  <a:pt x="7000873" y="1930292"/>
                  <a:pt x="7001248" y="1935584"/>
                </a:cubicBezTo>
                <a:lnTo>
                  <a:pt x="7006599" y="1942021"/>
                </a:lnTo>
                <a:lnTo>
                  <a:pt x="6985020" y="1967551"/>
                </a:lnTo>
                <a:lnTo>
                  <a:pt x="6949577" y="2024270"/>
                </a:lnTo>
                <a:lnTo>
                  <a:pt x="6942508" y="2107942"/>
                </a:lnTo>
                <a:cubicBezTo>
                  <a:pt x="6912270" y="2138038"/>
                  <a:pt x="6933395" y="2159228"/>
                  <a:pt x="6933336" y="2193455"/>
                </a:cubicBezTo>
                <a:cubicBezTo>
                  <a:pt x="6924282" y="2220953"/>
                  <a:pt x="6933361" y="2224200"/>
                  <a:pt x="6927972" y="2260088"/>
                </a:cubicBezTo>
                <a:cubicBezTo>
                  <a:pt x="6923728" y="2275916"/>
                  <a:pt x="6917037" y="2285645"/>
                  <a:pt x="6909058" y="2296008"/>
                </a:cubicBezTo>
                <a:lnTo>
                  <a:pt x="6901810" y="2305564"/>
                </a:lnTo>
                <a:lnTo>
                  <a:pt x="6904482" y="2320214"/>
                </a:lnTo>
                <a:cubicBezTo>
                  <a:pt x="6902155" y="2355906"/>
                  <a:pt x="6895137" y="2394678"/>
                  <a:pt x="6891885" y="2417011"/>
                </a:cubicBezTo>
                <a:cubicBezTo>
                  <a:pt x="6880976" y="2426377"/>
                  <a:pt x="6897848" y="2456509"/>
                  <a:pt x="6884970" y="2454207"/>
                </a:cubicBezTo>
                <a:cubicBezTo>
                  <a:pt x="6890753" y="2464947"/>
                  <a:pt x="6887930" y="2476105"/>
                  <a:pt x="6882954" y="2487203"/>
                </a:cubicBezTo>
                <a:lnTo>
                  <a:pt x="6871484" y="2512282"/>
                </a:lnTo>
                <a:lnTo>
                  <a:pt x="6872496" y="2514318"/>
                </a:lnTo>
                <a:lnTo>
                  <a:pt x="6898111" y="2574334"/>
                </a:lnTo>
                <a:lnTo>
                  <a:pt x="6897017" y="2579877"/>
                </a:lnTo>
                <a:cubicBezTo>
                  <a:pt x="6896861" y="2585644"/>
                  <a:pt x="6897245" y="2603388"/>
                  <a:pt x="6897171" y="2608928"/>
                </a:cubicBezTo>
                <a:cubicBezTo>
                  <a:pt x="6896975" y="2610322"/>
                  <a:pt x="6896780" y="2611717"/>
                  <a:pt x="6896584" y="2613111"/>
                </a:cubicBezTo>
                <a:lnTo>
                  <a:pt x="6888164" y="2621996"/>
                </a:lnTo>
                <a:lnTo>
                  <a:pt x="6890652" y="2634265"/>
                </a:lnTo>
                <a:lnTo>
                  <a:pt x="6882034" y="2647237"/>
                </a:lnTo>
                <a:cubicBezTo>
                  <a:pt x="6884287" y="2648158"/>
                  <a:pt x="6886365" y="2649356"/>
                  <a:pt x="6888195" y="2650786"/>
                </a:cubicBezTo>
                <a:lnTo>
                  <a:pt x="6894052" y="2661993"/>
                </a:lnTo>
                <a:lnTo>
                  <a:pt x="6885953" y="2670949"/>
                </a:lnTo>
                <a:cubicBezTo>
                  <a:pt x="6898507" y="2672007"/>
                  <a:pt x="6883930" y="2681695"/>
                  <a:pt x="6880156" y="2690255"/>
                </a:cubicBezTo>
                <a:lnTo>
                  <a:pt x="6881009" y="2695683"/>
                </a:lnTo>
                <a:lnTo>
                  <a:pt x="6870001" y="2713964"/>
                </a:lnTo>
                <a:lnTo>
                  <a:pt x="6864441" y="2730175"/>
                </a:lnTo>
                <a:lnTo>
                  <a:pt x="6875107" y="2763497"/>
                </a:lnTo>
                <a:lnTo>
                  <a:pt x="6837349" y="3051539"/>
                </a:lnTo>
                <a:lnTo>
                  <a:pt x="6835698" y="3060333"/>
                </a:lnTo>
                <a:lnTo>
                  <a:pt x="6837785" y="3065434"/>
                </a:lnTo>
                <a:lnTo>
                  <a:pt x="6834476" y="3066836"/>
                </a:lnTo>
                <a:lnTo>
                  <a:pt x="6831096" y="3084834"/>
                </a:lnTo>
                <a:cubicBezTo>
                  <a:pt x="6831166" y="3088976"/>
                  <a:pt x="6831235" y="3093117"/>
                  <a:pt x="6831305" y="3097259"/>
                </a:cubicBezTo>
                <a:lnTo>
                  <a:pt x="6828050" y="3101053"/>
                </a:lnTo>
                <a:lnTo>
                  <a:pt x="6827093" y="3106151"/>
                </a:lnTo>
                <a:lnTo>
                  <a:pt x="6833251" y="3116747"/>
                </a:lnTo>
                <a:cubicBezTo>
                  <a:pt x="6834765" y="3127646"/>
                  <a:pt x="6821739" y="3134084"/>
                  <a:pt x="6825921" y="3151828"/>
                </a:cubicBezTo>
                <a:cubicBezTo>
                  <a:pt x="6833244" y="3163902"/>
                  <a:pt x="6834336" y="3171780"/>
                  <a:pt x="6825863" y="3180546"/>
                </a:cubicBezTo>
                <a:cubicBezTo>
                  <a:pt x="6861566" y="3236545"/>
                  <a:pt x="6826703" y="3210316"/>
                  <a:pt x="6839691" y="3258677"/>
                </a:cubicBezTo>
                <a:lnTo>
                  <a:pt x="6840898" y="3262610"/>
                </a:lnTo>
                <a:lnTo>
                  <a:pt x="6834652" y="3277179"/>
                </a:lnTo>
                <a:lnTo>
                  <a:pt x="6832324" y="3278130"/>
                </a:lnTo>
                <a:lnTo>
                  <a:pt x="6849750" y="3325671"/>
                </a:lnTo>
                <a:lnTo>
                  <a:pt x="6847551" y="3332072"/>
                </a:lnTo>
                <a:lnTo>
                  <a:pt x="6864685" y="3362948"/>
                </a:lnTo>
                <a:lnTo>
                  <a:pt x="6870457" y="3378959"/>
                </a:lnTo>
                <a:lnTo>
                  <a:pt x="6883738" y="3407057"/>
                </a:lnTo>
                <a:lnTo>
                  <a:pt x="6881948" y="3409825"/>
                </a:lnTo>
                <a:lnTo>
                  <a:pt x="6885647" y="3415218"/>
                </a:lnTo>
                <a:lnTo>
                  <a:pt x="6883908" y="3419880"/>
                </a:lnTo>
                <a:lnTo>
                  <a:pt x="6885903" y="3424545"/>
                </a:lnTo>
                <a:cubicBezTo>
                  <a:pt x="6886517" y="3433967"/>
                  <a:pt x="6886474" y="3466028"/>
                  <a:pt x="6887603" y="3476412"/>
                </a:cubicBezTo>
                <a:lnTo>
                  <a:pt x="6892664" y="3486850"/>
                </a:lnTo>
                <a:lnTo>
                  <a:pt x="6886319" y="3496391"/>
                </a:lnTo>
                <a:lnTo>
                  <a:pt x="6893119" y="3531201"/>
                </a:lnTo>
                <a:lnTo>
                  <a:pt x="6902876" y="3542019"/>
                </a:lnTo>
                <a:lnTo>
                  <a:pt x="6910520" y="3552249"/>
                </a:lnTo>
                <a:cubicBezTo>
                  <a:pt x="6910641" y="3552725"/>
                  <a:pt x="6910761" y="3553202"/>
                  <a:pt x="6910882" y="3553678"/>
                </a:cubicBezTo>
                <a:lnTo>
                  <a:pt x="6914489" y="3568021"/>
                </a:lnTo>
                <a:lnTo>
                  <a:pt x="6914914" y="3569719"/>
                </a:lnTo>
                <a:lnTo>
                  <a:pt x="6912342" y="3586412"/>
                </a:lnTo>
                <a:lnTo>
                  <a:pt x="6915338" y="3597336"/>
                </a:lnTo>
                <a:lnTo>
                  <a:pt x="6907234" y="3606007"/>
                </a:lnTo>
                <a:cubicBezTo>
                  <a:pt x="6907242" y="3617747"/>
                  <a:pt x="6907253" y="3629488"/>
                  <a:pt x="6907261" y="3641228"/>
                </a:cubicBezTo>
                <a:lnTo>
                  <a:pt x="6914828" y="3653088"/>
                </a:lnTo>
                <a:lnTo>
                  <a:pt x="6920416" y="3664114"/>
                </a:lnTo>
                <a:cubicBezTo>
                  <a:pt x="6920443" y="3664599"/>
                  <a:pt x="6920471" y="3665084"/>
                  <a:pt x="6920498" y="3665569"/>
                </a:cubicBezTo>
                <a:cubicBezTo>
                  <a:pt x="6920895" y="3672776"/>
                  <a:pt x="6919946" y="3688591"/>
                  <a:pt x="6922809" y="3707357"/>
                </a:cubicBezTo>
                <a:cubicBezTo>
                  <a:pt x="6923485" y="3724716"/>
                  <a:pt x="6941058" y="3760234"/>
                  <a:pt x="6937676" y="3778166"/>
                </a:cubicBezTo>
                <a:cubicBezTo>
                  <a:pt x="6964607" y="3845122"/>
                  <a:pt x="6948407" y="3821305"/>
                  <a:pt x="6958359" y="3878222"/>
                </a:cubicBezTo>
                <a:cubicBezTo>
                  <a:pt x="6984499" y="3905047"/>
                  <a:pt x="6948397" y="4015047"/>
                  <a:pt x="6953118" y="4048117"/>
                </a:cubicBezTo>
                <a:cubicBezTo>
                  <a:pt x="6904784" y="4192084"/>
                  <a:pt x="6919242" y="4158987"/>
                  <a:pt x="6913020" y="4219510"/>
                </a:cubicBezTo>
                <a:cubicBezTo>
                  <a:pt x="6927533" y="4280033"/>
                  <a:pt x="6888360" y="4345686"/>
                  <a:pt x="6915792" y="4411258"/>
                </a:cubicBezTo>
                <a:cubicBezTo>
                  <a:pt x="6913610" y="4437329"/>
                  <a:pt x="6906858" y="4473140"/>
                  <a:pt x="6907579" y="4488531"/>
                </a:cubicBezTo>
                <a:cubicBezTo>
                  <a:pt x="6907403" y="4505410"/>
                  <a:pt x="6907228" y="4522289"/>
                  <a:pt x="6907052" y="4539168"/>
                </a:cubicBezTo>
                <a:cubicBezTo>
                  <a:pt x="6895094" y="4567830"/>
                  <a:pt x="6887285" y="4588197"/>
                  <a:pt x="6891916" y="4625153"/>
                </a:cubicBezTo>
                <a:cubicBezTo>
                  <a:pt x="6900413" y="4662889"/>
                  <a:pt x="6888879" y="4679357"/>
                  <a:pt x="6882094" y="4733115"/>
                </a:cubicBezTo>
                <a:cubicBezTo>
                  <a:pt x="6891667" y="4752352"/>
                  <a:pt x="6878350" y="4832308"/>
                  <a:pt x="6860189" y="4844323"/>
                </a:cubicBezTo>
                <a:cubicBezTo>
                  <a:pt x="6856424" y="4857054"/>
                  <a:pt x="6863174" y="4871554"/>
                  <a:pt x="6843618" y="4877992"/>
                </a:cubicBezTo>
                <a:cubicBezTo>
                  <a:pt x="6820131" y="4888353"/>
                  <a:pt x="6857398" y="4931200"/>
                  <a:pt x="6829393" y="4925805"/>
                </a:cubicBezTo>
                <a:cubicBezTo>
                  <a:pt x="6854944" y="4956261"/>
                  <a:pt x="6805820" y="4982633"/>
                  <a:pt x="6794017" y="5009272"/>
                </a:cubicBezTo>
                <a:cubicBezTo>
                  <a:pt x="6796239" y="5034036"/>
                  <a:pt x="6791355" y="5053859"/>
                  <a:pt x="6786085" y="5111369"/>
                </a:cubicBezTo>
                <a:cubicBezTo>
                  <a:pt x="6796204" y="5141336"/>
                  <a:pt x="6760393" y="5161742"/>
                  <a:pt x="6799321" y="5210876"/>
                </a:cubicBezTo>
                <a:cubicBezTo>
                  <a:pt x="6795435" y="5212581"/>
                  <a:pt x="6800034" y="5227501"/>
                  <a:pt x="6803597" y="5269726"/>
                </a:cubicBezTo>
                <a:cubicBezTo>
                  <a:pt x="6807162" y="5311951"/>
                  <a:pt x="6813370" y="5400671"/>
                  <a:pt x="6820713" y="5464225"/>
                </a:cubicBezTo>
                <a:cubicBezTo>
                  <a:pt x="6824745" y="5536542"/>
                  <a:pt x="6813205" y="5517959"/>
                  <a:pt x="6824380" y="5594585"/>
                </a:cubicBezTo>
                <a:cubicBezTo>
                  <a:pt x="6822888" y="5619318"/>
                  <a:pt x="6797022" y="5647975"/>
                  <a:pt x="6806680" y="5667896"/>
                </a:cubicBezTo>
                <a:cubicBezTo>
                  <a:pt x="6799814" y="5696311"/>
                  <a:pt x="6798559" y="5738356"/>
                  <a:pt x="6791486" y="5769225"/>
                </a:cubicBezTo>
                <a:cubicBezTo>
                  <a:pt x="6791906" y="5787258"/>
                  <a:pt x="6792324" y="5805291"/>
                  <a:pt x="6792745" y="5823324"/>
                </a:cubicBezTo>
                <a:cubicBezTo>
                  <a:pt x="6789102" y="5853058"/>
                  <a:pt x="6788588" y="5838948"/>
                  <a:pt x="6789109" y="5862699"/>
                </a:cubicBezTo>
                <a:lnTo>
                  <a:pt x="6793675" y="5906467"/>
                </a:lnTo>
                <a:lnTo>
                  <a:pt x="6814548" y="5939847"/>
                </a:lnTo>
                <a:cubicBezTo>
                  <a:pt x="6821828" y="5955713"/>
                  <a:pt x="6797711" y="5940131"/>
                  <a:pt x="6809795" y="5973994"/>
                </a:cubicBezTo>
                <a:cubicBezTo>
                  <a:pt x="6784167" y="5997051"/>
                  <a:pt x="6806424" y="6032039"/>
                  <a:pt x="6810756" y="6089693"/>
                </a:cubicBezTo>
                <a:lnTo>
                  <a:pt x="6814601" y="6224938"/>
                </a:lnTo>
                <a:cubicBezTo>
                  <a:pt x="6811422" y="6270972"/>
                  <a:pt x="6831942" y="6317522"/>
                  <a:pt x="6840137" y="6370251"/>
                </a:cubicBezTo>
                <a:cubicBezTo>
                  <a:pt x="6848333" y="6422980"/>
                  <a:pt x="6862918" y="6490855"/>
                  <a:pt x="6863777" y="6541313"/>
                </a:cubicBezTo>
                <a:cubicBezTo>
                  <a:pt x="6862878" y="6576319"/>
                  <a:pt x="6854892" y="6591883"/>
                  <a:pt x="6868355" y="6640957"/>
                </a:cubicBezTo>
                <a:cubicBezTo>
                  <a:pt x="6880485" y="6669536"/>
                  <a:pt x="6875256" y="6675394"/>
                  <a:pt x="6881422" y="6705297"/>
                </a:cubicBezTo>
                <a:cubicBezTo>
                  <a:pt x="6880347" y="6727133"/>
                  <a:pt x="6890881" y="6732087"/>
                  <a:pt x="6894105" y="6759582"/>
                </a:cubicBezTo>
                <a:cubicBezTo>
                  <a:pt x="6878594" y="6796071"/>
                  <a:pt x="6874636" y="6769544"/>
                  <a:pt x="6892152" y="6817746"/>
                </a:cubicBezTo>
                <a:cubicBezTo>
                  <a:pt x="6883936" y="6828354"/>
                  <a:pt x="6887505" y="6836369"/>
                  <a:pt x="6895302" y="6843646"/>
                </a:cubicBezTo>
                <a:lnTo>
                  <a:pt x="6914368" y="6857998"/>
                </a:lnTo>
                <a:lnTo>
                  <a:pt x="7549620" y="6857998"/>
                </a:lnTo>
                <a:lnTo>
                  <a:pt x="7918980" y="6857998"/>
                </a:lnTo>
                <a:lnTo>
                  <a:pt x="7918980" y="6858000"/>
                </a:lnTo>
                <a:lnTo>
                  <a:pt x="7549620" y="6858000"/>
                </a:lnTo>
                <a:lnTo>
                  <a:pt x="6658851" y="6858000"/>
                </a:lnTo>
                <a:lnTo>
                  <a:pt x="2092387" y="6858000"/>
                </a:lnTo>
                <a:lnTo>
                  <a:pt x="1822980" y="6858000"/>
                </a:lnTo>
                <a:lnTo>
                  <a:pt x="727500" y="6858000"/>
                </a:lnTo>
                <a:lnTo>
                  <a:pt x="504457" y="6858000"/>
                </a:lnTo>
                <a:lnTo>
                  <a:pt x="0" y="6858000"/>
                </a:lnTo>
                <a:lnTo>
                  <a:pt x="0"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DE139E21-8769-2323-A962-7ABA48DF3AFE}"/>
              </a:ext>
            </a:extLst>
          </p:cNvPr>
          <p:cNvSpPr txBox="1">
            <a:spLocks/>
          </p:cNvSpPr>
          <p:nvPr/>
        </p:nvSpPr>
        <p:spPr>
          <a:xfrm>
            <a:off x="1137033" y="609600"/>
            <a:ext cx="5243295" cy="1330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spcAft>
                <a:spcPts val="600"/>
              </a:spcAft>
            </a:pPr>
            <a:r>
              <a:rPr lang="en-US" sz="4400" b="1" kern="1200">
                <a:solidFill>
                  <a:schemeClr val="tx1"/>
                </a:solidFill>
                <a:latin typeface="+mj-lt"/>
                <a:ea typeface="+mj-ea"/>
                <a:cs typeface="+mj-cs"/>
              </a:rPr>
              <a:t>Targeted update process</a:t>
            </a:r>
          </a:p>
        </p:txBody>
      </p:sp>
      <p:sp>
        <p:nvSpPr>
          <p:cNvPr id="2" name="Text Placeholder 1">
            <a:extLst>
              <a:ext uri="{FF2B5EF4-FFF2-40B4-BE49-F238E27FC236}">
                <a16:creationId xmlns:a16="http://schemas.microsoft.com/office/drawing/2014/main" id="{F50F6E66-0DF5-DF1A-90F3-C63B82D99136}"/>
              </a:ext>
            </a:extLst>
          </p:cNvPr>
          <p:cNvSpPr>
            <a:spLocks noGrp="1"/>
          </p:cNvSpPr>
          <p:nvPr>
            <p:ph type="body" sz="quarter" idx="10"/>
          </p:nvPr>
        </p:nvSpPr>
        <p:spPr>
          <a:xfrm>
            <a:off x="1137033" y="2194102"/>
            <a:ext cx="5243295" cy="3908585"/>
          </a:xfrm>
        </p:spPr>
        <p:txBody>
          <a:bodyPr vert="horz" lIns="91440" tIns="45720" rIns="91440" bIns="45720" rtlCol="0">
            <a:normAutofit/>
          </a:bodyPr>
          <a:lstStyle/>
          <a:p>
            <a:pPr>
              <a:spcBef>
                <a:spcPts val="375"/>
              </a:spcBef>
              <a:spcAft>
                <a:spcPts val="375"/>
              </a:spcAft>
            </a:pPr>
            <a:r>
              <a:rPr lang="en-US" sz="1700">
                <a:effectLst/>
              </a:rPr>
              <a:t>The targeted update </a:t>
            </a:r>
            <a:r>
              <a:rPr lang="en-US" sz="1700"/>
              <a:t>was</a:t>
            </a:r>
            <a:r>
              <a:rPr lang="en-US" sz="1700">
                <a:effectLst/>
              </a:rPr>
              <a:t> guided by a set of parameters set out by the Working Party on Responsible Business Conduct: </a:t>
            </a:r>
          </a:p>
          <a:p>
            <a:pPr marL="596900" lvl="0" indent="-285750">
              <a:spcBef>
                <a:spcPts val="600"/>
              </a:spcBef>
              <a:spcAft>
                <a:spcPts val="375"/>
              </a:spcAft>
              <a:buFont typeface="Courier New" panose="02070309020205020404" pitchFamily="49" charset="0"/>
              <a:buChar char="o"/>
              <a:tabLst>
                <a:tab pos="623888" algn="l"/>
              </a:tabLst>
            </a:pPr>
            <a:r>
              <a:rPr lang="en-US" sz="1700">
                <a:effectLst/>
              </a:rPr>
              <a:t>excludes a </a:t>
            </a:r>
            <a:r>
              <a:rPr lang="en-US" sz="1700" b="1">
                <a:effectLst/>
              </a:rPr>
              <a:t>wholesale revision </a:t>
            </a:r>
            <a:r>
              <a:rPr lang="en-US" sz="1700">
                <a:effectLst/>
              </a:rPr>
              <a:t>of the Guidelines or a full redrafting of existing chapters</a:t>
            </a:r>
            <a:endParaRPr lang="en-US" sz="1700"/>
          </a:p>
          <a:p>
            <a:pPr marL="596900" lvl="0" indent="-285750">
              <a:spcBef>
                <a:spcPts val="600"/>
              </a:spcBef>
              <a:spcAft>
                <a:spcPts val="375"/>
              </a:spcAft>
              <a:buFont typeface="Courier New" panose="02070309020205020404" pitchFamily="49" charset="0"/>
              <a:buChar char="o"/>
              <a:tabLst>
                <a:tab pos="623888" algn="l"/>
              </a:tabLst>
            </a:pPr>
            <a:r>
              <a:rPr lang="en-US" sz="1700">
                <a:effectLst/>
              </a:rPr>
              <a:t>based on </a:t>
            </a:r>
            <a:r>
              <a:rPr lang="en-US" sz="1700" b="1">
                <a:effectLst/>
              </a:rPr>
              <a:t>issues raised in the preceding stocktaking exercise </a:t>
            </a:r>
            <a:r>
              <a:rPr lang="en-US" sz="1700">
                <a:effectLst/>
              </a:rPr>
              <a:t>and current understanding and practice by Adherents </a:t>
            </a:r>
          </a:p>
          <a:p>
            <a:pPr marL="596900" lvl="0" indent="-285750">
              <a:spcBef>
                <a:spcPts val="375"/>
              </a:spcBef>
              <a:spcAft>
                <a:spcPts val="0"/>
              </a:spcAft>
              <a:buFont typeface="Courier New" panose="02070309020205020404" pitchFamily="49" charset="0"/>
              <a:buChar char="o"/>
              <a:tabLst>
                <a:tab pos="623888" algn="l"/>
              </a:tabLst>
            </a:pPr>
            <a:r>
              <a:rPr lang="en-US" sz="1700">
                <a:effectLst/>
              </a:rPr>
              <a:t>guided by the criteria of (i) ensuring </a:t>
            </a:r>
            <a:r>
              <a:rPr lang="en-US" sz="1700" b="1">
                <a:effectLst/>
              </a:rPr>
              <a:t>coherence</a:t>
            </a:r>
            <a:r>
              <a:rPr lang="en-US" sz="1700">
                <a:effectLst/>
              </a:rPr>
              <a:t> with OECD priorities and standards; (ii) enhancing OECD’s </a:t>
            </a:r>
            <a:r>
              <a:rPr lang="en-US" sz="1700" b="1">
                <a:effectLst/>
              </a:rPr>
              <a:t>leadership</a:t>
            </a:r>
            <a:r>
              <a:rPr lang="en-US" sz="1700">
                <a:effectLst/>
              </a:rPr>
              <a:t> on RBC; (iii) building on </a:t>
            </a:r>
            <a:r>
              <a:rPr lang="en-US" sz="1700" b="1">
                <a:effectLst/>
              </a:rPr>
              <a:t>achievements and strengths</a:t>
            </a:r>
            <a:r>
              <a:rPr lang="en-US" sz="1700">
                <a:effectLst/>
              </a:rPr>
              <a:t>; and (iv) ensuring </a:t>
            </a:r>
            <a:r>
              <a:rPr lang="en-US" sz="1700" b="1">
                <a:effectLst/>
              </a:rPr>
              <a:t>focus and proportionality</a:t>
            </a:r>
            <a:r>
              <a:rPr lang="en-US" sz="1700">
                <a:effectLst/>
              </a:rPr>
              <a:t>.</a:t>
            </a:r>
          </a:p>
          <a:p>
            <a:endParaRPr lang="en-US" sz="1700"/>
          </a:p>
        </p:txBody>
      </p:sp>
      <p:sp>
        <p:nvSpPr>
          <p:cNvPr id="15" name="Rectangle 6">
            <a:extLst>
              <a:ext uri="{FF2B5EF4-FFF2-40B4-BE49-F238E27FC236}">
                <a16:creationId xmlns:a16="http://schemas.microsoft.com/office/drawing/2014/main" id="{5B1C0F75-E7F7-4B02-A77F-5EABD7CBD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4090" y="6128733"/>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id="{3493EA3F-0D00-6CDC-FA3D-ACA6DDAC7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7345" y="609600"/>
            <a:ext cx="3983719" cy="56369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C4A3938-615D-1512-8E55-47908521ABED}"/>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See slide notes for </a:t>
            </a:r>
            <a:r>
              <a:rPr lang="en-GB" sz="1800" dirty="0">
                <a:effectLst/>
                <a:latin typeface="Calibri" panose="020F0502020204030204" pitchFamily="34" charset="0"/>
              </a:rPr>
              <a:t>detail</a:t>
            </a:r>
            <a:endParaRPr lang="en-US" dirty="0"/>
          </a:p>
        </p:txBody>
      </p:sp>
    </p:spTree>
    <p:extLst>
      <p:ext uri="{BB962C8B-B14F-4D97-AF65-F5344CB8AC3E}">
        <p14:creationId xmlns:p14="http://schemas.microsoft.com/office/powerpoint/2010/main" val="4162703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EAADFF-DAEB-4B93-112E-25BE12B69B2F}"/>
              </a:ext>
            </a:extLst>
          </p:cNvPr>
          <p:cNvSpPr txBox="1">
            <a:spLocks/>
          </p:cNvSpPr>
          <p:nvPr/>
        </p:nvSpPr>
        <p:spPr>
          <a:xfrm>
            <a:off x="1314902" y="225355"/>
            <a:ext cx="8368565"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3000" b="1"/>
              <a:t>Highlights</a:t>
            </a:r>
            <a:endParaRPr lang="en-US" sz="3000" b="1">
              <a:solidFill>
                <a:srgbClr val="5F9127"/>
              </a:solidFill>
              <a:latin typeface="Century Gothic" panose="020B0502020202020204" pitchFamily="34" charset="0"/>
            </a:endParaRPr>
          </a:p>
        </p:txBody>
      </p:sp>
      <p:graphicFrame>
        <p:nvGraphicFramePr>
          <p:cNvPr id="5" name="Text Placeholder 1">
            <a:extLst>
              <a:ext uri="{FF2B5EF4-FFF2-40B4-BE49-F238E27FC236}">
                <a16:creationId xmlns:a16="http://schemas.microsoft.com/office/drawing/2014/main" id="{C4D2AD2A-AD14-11F6-75FC-63BE05B59E39}"/>
              </a:ext>
            </a:extLst>
          </p:cNvPr>
          <p:cNvGraphicFramePr/>
          <p:nvPr>
            <p:extLst>
              <p:ext uri="{D42A27DB-BD31-4B8C-83A1-F6EECF244321}">
                <p14:modId xmlns:p14="http://schemas.microsoft.com/office/powerpoint/2010/main" val="250549574"/>
              </p:ext>
            </p:extLst>
          </p:nvPr>
        </p:nvGraphicFramePr>
        <p:xfrm>
          <a:off x="139556" y="910719"/>
          <a:ext cx="8921318" cy="5772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51D051F4-0D9B-6160-8C12-6F1128CC4B66}"/>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See slide notes for </a:t>
            </a:r>
            <a:r>
              <a:rPr lang="en-GB" sz="1800" dirty="0">
                <a:effectLst/>
                <a:latin typeface="Calibri" panose="020F0502020204030204" pitchFamily="34" charset="0"/>
              </a:rPr>
              <a:t>detail</a:t>
            </a:r>
            <a:endParaRPr lang="en-US" dirty="0"/>
          </a:p>
        </p:txBody>
      </p:sp>
    </p:spTree>
    <p:extLst>
      <p:ext uri="{BB962C8B-B14F-4D97-AF65-F5344CB8AC3E}">
        <p14:creationId xmlns:p14="http://schemas.microsoft.com/office/powerpoint/2010/main" val="1862342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4EBBFF-D478-C9B6-10A7-6A165C6879BA}"/>
              </a:ext>
            </a:extLst>
          </p:cNvPr>
          <p:cNvSpPr txBox="1">
            <a:spLocks/>
          </p:cNvSpPr>
          <p:nvPr/>
        </p:nvSpPr>
        <p:spPr>
          <a:xfrm>
            <a:off x="1314902" y="225355"/>
            <a:ext cx="8368565"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3400" b="1"/>
              <a:t>Preface</a:t>
            </a:r>
            <a:endParaRPr lang="en-US" sz="3400" b="1">
              <a:solidFill>
                <a:srgbClr val="5F9127"/>
              </a:solidFill>
              <a:latin typeface="Century Gothic" panose="020B0502020202020204" pitchFamily="34" charset="0"/>
            </a:endParaRPr>
          </a:p>
        </p:txBody>
      </p:sp>
      <p:graphicFrame>
        <p:nvGraphicFramePr>
          <p:cNvPr id="9" name="Content Placeholder 1">
            <a:extLst>
              <a:ext uri="{FF2B5EF4-FFF2-40B4-BE49-F238E27FC236}">
                <a16:creationId xmlns:a16="http://schemas.microsoft.com/office/drawing/2014/main" id="{6ECEE8B8-B52C-285B-CE04-F914E4C14E63}"/>
              </a:ext>
            </a:extLst>
          </p:cNvPr>
          <p:cNvGraphicFramePr/>
          <p:nvPr>
            <p:extLst>
              <p:ext uri="{D42A27DB-BD31-4B8C-83A1-F6EECF244321}">
                <p14:modId xmlns:p14="http://schemas.microsoft.com/office/powerpoint/2010/main" val="2470552366"/>
              </p:ext>
            </p:extLst>
          </p:nvPr>
        </p:nvGraphicFramePr>
        <p:xfrm>
          <a:off x="527019" y="1761325"/>
          <a:ext cx="8671572" cy="4270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021F36A8-5CF1-AF8F-E481-350C226C7B30}"/>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See slide notes for </a:t>
            </a:r>
            <a:r>
              <a:rPr lang="en-GB" sz="1800" dirty="0">
                <a:effectLst/>
                <a:latin typeface="Calibri" panose="020F0502020204030204" pitchFamily="34" charset="0"/>
              </a:rPr>
              <a:t>detail</a:t>
            </a:r>
            <a:endParaRPr lang="en-US" dirty="0"/>
          </a:p>
        </p:txBody>
      </p:sp>
    </p:spTree>
    <p:extLst>
      <p:ext uri="{BB962C8B-B14F-4D97-AF65-F5344CB8AC3E}">
        <p14:creationId xmlns:p14="http://schemas.microsoft.com/office/powerpoint/2010/main" val="1778350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6D5341-6928-05D6-2464-522E9904138E}"/>
              </a:ext>
            </a:extLst>
          </p:cNvPr>
          <p:cNvSpPr txBox="1">
            <a:spLocks/>
          </p:cNvSpPr>
          <p:nvPr/>
        </p:nvSpPr>
        <p:spPr>
          <a:xfrm>
            <a:off x="1314902" y="225355"/>
            <a:ext cx="8368565"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2800" b="1"/>
              <a:t>Chapters I &amp; II: Concepts and Principles; General Policies</a:t>
            </a:r>
            <a:endParaRPr lang="en-US" sz="2800" b="1">
              <a:solidFill>
                <a:srgbClr val="5F9127"/>
              </a:solidFill>
              <a:latin typeface="Century Gothic" panose="020B0502020202020204" pitchFamily="34" charset="0"/>
            </a:endParaRPr>
          </a:p>
        </p:txBody>
      </p:sp>
      <p:graphicFrame>
        <p:nvGraphicFramePr>
          <p:cNvPr id="6" name="Content Placeholder 1">
            <a:extLst>
              <a:ext uri="{FF2B5EF4-FFF2-40B4-BE49-F238E27FC236}">
                <a16:creationId xmlns:a16="http://schemas.microsoft.com/office/drawing/2014/main" id="{39425F98-F8EC-28EB-36C0-B43E518E652E}"/>
              </a:ext>
            </a:extLst>
          </p:cNvPr>
          <p:cNvGraphicFramePr/>
          <p:nvPr>
            <p:extLst>
              <p:ext uri="{D42A27DB-BD31-4B8C-83A1-F6EECF244321}">
                <p14:modId xmlns:p14="http://schemas.microsoft.com/office/powerpoint/2010/main" val="526596621"/>
              </p:ext>
            </p:extLst>
          </p:nvPr>
        </p:nvGraphicFramePr>
        <p:xfrm>
          <a:off x="583057" y="1351090"/>
          <a:ext cx="8888490" cy="5072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F941CACE-4C3B-409E-D58E-9D645C307483}"/>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See slide notes for </a:t>
            </a:r>
            <a:r>
              <a:rPr lang="en-GB" sz="1800" dirty="0">
                <a:effectLst/>
                <a:latin typeface="Calibri" panose="020F0502020204030204" pitchFamily="34" charset="0"/>
              </a:rPr>
              <a:t>detail</a:t>
            </a:r>
            <a:endParaRPr lang="en-US" dirty="0"/>
          </a:p>
        </p:txBody>
      </p:sp>
    </p:spTree>
    <p:extLst>
      <p:ext uri="{BB962C8B-B14F-4D97-AF65-F5344CB8AC3E}">
        <p14:creationId xmlns:p14="http://schemas.microsoft.com/office/powerpoint/2010/main" val="2748943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06FDE2-65A1-539F-ADB4-DE57A4D143E6}"/>
              </a:ext>
            </a:extLst>
          </p:cNvPr>
          <p:cNvSpPr txBox="1">
            <a:spLocks/>
          </p:cNvSpPr>
          <p:nvPr/>
        </p:nvSpPr>
        <p:spPr>
          <a:xfrm>
            <a:off x="1314902" y="225355"/>
            <a:ext cx="8368565"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2800" b="1"/>
              <a:t>Chapter III: Disclosure</a:t>
            </a:r>
            <a:endParaRPr lang="en-US" sz="2800" b="1">
              <a:solidFill>
                <a:srgbClr val="5F9127"/>
              </a:solidFill>
              <a:latin typeface="Century Gothic" panose="020B0502020202020204" pitchFamily="34" charset="0"/>
            </a:endParaRPr>
          </a:p>
        </p:txBody>
      </p:sp>
      <p:graphicFrame>
        <p:nvGraphicFramePr>
          <p:cNvPr id="5" name="Content Placeholder 1">
            <a:extLst>
              <a:ext uri="{FF2B5EF4-FFF2-40B4-BE49-F238E27FC236}">
                <a16:creationId xmlns:a16="http://schemas.microsoft.com/office/drawing/2014/main" id="{F7FACF02-55CC-9822-D5AA-2C79C5252B01}"/>
              </a:ext>
            </a:extLst>
          </p:cNvPr>
          <p:cNvGraphicFramePr/>
          <p:nvPr>
            <p:extLst>
              <p:ext uri="{D42A27DB-BD31-4B8C-83A1-F6EECF244321}">
                <p14:modId xmlns:p14="http://schemas.microsoft.com/office/powerpoint/2010/main" val="833717564"/>
              </p:ext>
            </p:extLst>
          </p:nvPr>
        </p:nvGraphicFramePr>
        <p:xfrm>
          <a:off x="430242" y="1638651"/>
          <a:ext cx="8850235" cy="414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5733EE11-0ED4-9E5A-4D82-A83322A35B93}"/>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See slide notes for </a:t>
            </a:r>
            <a:r>
              <a:rPr lang="en-GB" sz="1800" dirty="0">
                <a:effectLst/>
                <a:latin typeface="Calibri" panose="020F0502020204030204" pitchFamily="34" charset="0"/>
              </a:rPr>
              <a:t>detail</a:t>
            </a:r>
            <a:endParaRPr lang="en-US" dirty="0"/>
          </a:p>
        </p:txBody>
      </p:sp>
    </p:spTree>
    <p:extLst>
      <p:ext uri="{BB962C8B-B14F-4D97-AF65-F5344CB8AC3E}">
        <p14:creationId xmlns:p14="http://schemas.microsoft.com/office/powerpoint/2010/main" val="2894564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DFD9E233-5564-1BFE-D324-D4D7D6661F9A}"/>
              </a:ext>
            </a:extLst>
          </p:cNvPr>
          <p:cNvGraphicFramePr/>
          <p:nvPr>
            <p:extLst>
              <p:ext uri="{D42A27DB-BD31-4B8C-83A1-F6EECF244321}">
                <p14:modId xmlns:p14="http://schemas.microsoft.com/office/powerpoint/2010/main" val="1189160493"/>
              </p:ext>
            </p:extLst>
          </p:nvPr>
        </p:nvGraphicFramePr>
        <p:xfrm>
          <a:off x="475063" y="1084448"/>
          <a:ext cx="8900949" cy="4498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2">
            <a:extLst>
              <a:ext uri="{FF2B5EF4-FFF2-40B4-BE49-F238E27FC236}">
                <a16:creationId xmlns:a16="http://schemas.microsoft.com/office/drawing/2014/main" id="{A91080DF-6DE3-6F64-A1B8-E785355FF0DC}"/>
              </a:ext>
            </a:extLst>
          </p:cNvPr>
          <p:cNvSpPr txBox="1">
            <a:spLocks/>
          </p:cNvSpPr>
          <p:nvPr/>
        </p:nvSpPr>
        <p:spPr>
          <a:xfrm>
            <a:off x="1314902" y="225355"/>
            <a:ext cx="8368565"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2800" b="1"/>
              <a:t>Chapter IV: Human Rights</a:t>
            </a:r>
            <a:endParaRPr lang="en-US" sz="2800" b="1">
              <a:solidFill>
                <a:srgbClr val="5F9127"/>
              </a:solidFill>
              <a:latin typeface="Century Gothic" panose="020B0502020202020204" pitchFamily="34" charset="0"/>
            </a:endParaRPr>
          </a:p>
        </p:txBody>
      </p:sp>
      <p:sp>
        <p:nvSpPr>
          <p:cNvPr id="2" name="TextBox 1">
            <a:extLst>
              <a:ext uri="{FF2B5EF4-FFF2-40B4-BE49-F238E27FC236}">
                <a16:creationId xmlns:a16="http://schemas.microsoft.com/office/drawing/2014/main" id="{5449D152-09F3-8A85-93B3-92F36676CF0F}"/>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See slide notes for </a:t>
            </a:r>
            <a:r>
              <a:rPr lang="en-GB" sz="1800" dirty="0">
                <a:effectLst/>
                <a:latin typeface="Calibri" panose="020F0502020204030204" pitchFamily="34" charset="0"/>
              </a:rPr>
              <a:t>detail</a:t>
            </a:r>
            <a:endParaRPr lang="en-US" dirty="0"/>
          </a:p>
        </p:txBody>
      </p:sp>
    </p:spTree>
    <p:extLst>
      <p:ext uri="{BB962C8B-B14F-4D97-AF65-F5344CB8AC3E}">
        <p14:creationId xmlns:p14="http://schemas.microsoft.com/office/powerpoint/2010/main" val="4128115348"/>
      </p:ext>
    </p:extLst>
  </p:cSld>
  <p:clrMapOvr>
    <a:masterClrMapping/>
  </p:clrMapOvr>
</p:sld>
</file>

<file path=ppt/theme/theme1.xml><?xml version="1.0" encoding="utf-8"?>
<a:theme xmlns:a="http://schemas.openxmlformats.org/drawingml/2006/main" name="Office Theme">
  <a:themeElements>
    <a:clrScheme name="OECD-Black">
      <a:dk1>
        <a:sysClr val="windowText" lastClr="000000"/>
      </a:dk1>
      <a:lt1>
        <a:sysClr val="window" lastClr="FFFFFF"/>
      </a:lt1>
      <a:dk2>
        <a:srgbClr val="3F3F3F"/>
      </a:dk2>
      <a:lt2>
        <a:srgbClr val="EEECE1"/>
      </a:lt2>
      <a:accent1>
        <a:srgbClr val="000000"/>
      </a:accent1>
      <a:accent2>
        <a:srgbClr val="FFFFFF"/>
      </a:accent2>
      <a:accent3>
        <a:srgbClr val="EEECE1"/>
      </a:accent3>
      <a:accent4>
        <a:srgbClr val="448114"/>
      </a:accent4>
      <a:accent5>
        <a:srgbClr val="000000"/>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6141</Words>
  <Application>Microsoft Office PowerPoint</Application>
  <PresentationFormat>Widescreen</PresentationFormat>
  <Paragraphs>357</Paragraphs>
  <Slides>20</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Dotum</vt:lpstr>
      <vt:lpstr>Arial</vt:lpstr>
      <vt:lpstr>Arial Narrow</vt:lpstr>
      <vt:lpstr>Calibri</vt:lpstr>
      <vt:lpstr>Calibri Light</vt:lpstr>
      <vt:lpstr>Century Gothic</vt:lpstr>
      <vt:lpstr>Courier New</vt:lpstr>
      <vt:lpstr>Segoe UI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7</cp:revision>
  <dcterms:created xsi:type="dcterms:W3CDTF">2023-06-05T08:29:20Z</dcterms:created>
  <dcterms:modified xsi:type="dcterms:W3CDTF">2023-06-07T09:46:39Z</dcterms:modified>
</cp:coreProperties>
</file>